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9" r:id="rId1"/>
  </p:sldMasterIdLst>
  <p:notesMasterIdLst>
    <p:notesMasterId r:id="rId7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1389" r:id="rId11"/>
    <p:sldId id="1371" r:id="rId12"/>
    <p:sldId id="1372" r:id="rId13"/>
    <p:sldId id="1292" r:id="rId14"/>
    <p:sldId id="1130" r:id="rId15"/>
    <p:sldId id="274" r:id="rId16"/>
    <p:sldId id="1132" r:id="rId17"/>
    <p:sldId id="1133" r:id="rId18"/>
    <p:sldId id="1134" r:id="rId19"/>
    <p:sldId id="282" r:id="rId20"/>
    <p:sldId id="1136" r:id="rId21"/>
    <p:sldId id="291" r:id="rId22"/>
    <p:sldId id="292" r:id="rId23"/>
    <p:sldId id="293" r:id="rId24"/>
    <p:sldId id="294" r:id="rId25"/>
    <p:sldId id="295" r:id="rId26"/>
    <p:sldId id="296" r:id="rId27"/>
    <p:sldId id="1143" r:id="rId28"/>
    <p:sldId id="299" r:id="rId29"/>
    <p:sldId id="300" r:id="rId30"/>
    <p:sldId id="1256" r:id="rId31"/>
    <p:sldId id="1293" r:id="rId32"/>
    <p:sldId id="1375" r:id="rId33"/>
    <p:sldId id="1374" r:id="rId34"/>
    <p:sldId id="1382" r:id="rId35"/>
    <p:sldId id="1386" r:id="rId36"/>
    <p:sldId id="1363" r:id="rId37"/>
    <p:sldId id="1383" r:id="rId38"/>
    <p:sldId id="1376" r:id="rId39"/>
    <p:sldId id="1257" r:id="rId40"/>
    <p:sldId id="1165" r:id="rId41"/>
    <p:sldId id="1342" r:id="rId42"/>
    <p:sldId id="1278" r:id="rId43"/>
    <p:sldId id="1295" r:id="rId44"/>
    <p:sldId id="1387" r:id="rId45"/>
    <p:sldId id="1388" r:id="rId46"/>
    <p:sldId id="1390" r:id="rId47"/>
    <p:sldId id="320" r:id="rId48"/>
    <p:sldId id="1391" r:id="rId49"/>
    <p:sldId id="1392" r:id="rId50"/>
    <p:sldId id="1378" r:id="rId51"/>
    <p:sldId id="355" r:id="rId52"/>
    <p:sldId id="1367" r:id="rId53"/>
    <p:sldId id="1368" r:id="rId54"/>
    <p:sldId id="1325" r:id="rId55"/>
    <p:sldId id="1316" r:id="rId56"/>
    <p:sldId id="1369" r:id="rId57"/>
    <p:sldId id="1377" r:id="rId58"/>
    <p:sldId id="1393" r:id="rId59"/>
    <p:sldId id="1395" r:id="rId60"/>
    <p:sldId id="1396" r:id="rId61"/>
    <p:sldId id="1397" r:id="rId62"/>
    <p:sldId id="1398" r:id="rId63"/>
    <p:sldId id="1399" r:id="rId64"/>
    <p:sldId id="1400" r:id="rId65"/>
    <p:sldId id="1401" r:id="rId66"/>
    <p:sldId id="1402" r:id="rId67"/>
    <p:sldId id="1403" r:id="rId68"/>
    <p:sldId id="1394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40"/>
    <p:restoredTop sz="78028"/>
  </p:normalViewPr>
  <p:slideViewPr>
    <p:cSldViewPr snapToGrid="0" snapToObjects="1">
      <p:cViewPr varScale="1">
        <p:scale>
          <a:sx n="76" d="100"/>
          <a:sy n="76" d="100"/>
        </p:scale>
        <p:origin x="11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A86DA9-0356-45AF-B323-DC6DB6CC42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5FE8EEC-5968-4F7C-9152-DA5BBD6F9C3D}">
      <dgm:prSet/>
      <dgm:spPr/>
      <dgm:t>
        <a:bodyPr/>
        <a:lstStyle/>
        <a:p>
          <a:pPr>
            <a:defRPr cap="all"/>
          </a:pPr>
          <a:r>
            <a:rPr lang="en-US"/>
            <a:t>We could use base R</a:t>
          </a:r>
        </a:p>
      </dgm:t>
    </dgm:pt>
    <dgm:pt modelId="{E2EE7530-1F23-48C0-AE66-F052C5A9EF37}" type="parTrans" cxnId="{BBFC3372-9724-4AB4-93C0-E3DC95E9DC3D}">
      <dgm:prSet/>
      <dgm:spPr/>
      <dgm:t>
        <a:bodyPr/>
        <a:lstStyle/>
        <a:p>
          <a:endParaRPr lang="en-US"/>
        </a:p>
      </dgm:t>
    </dgm:pt>
    <dgm:pt modelId="{8D4E9B45-B172-4D5F-8144-8B3DBE0EDA7F}" type="sibTrans" cxnId="{BBFC3372-9724-4AB4-93C0-E3DC95E9DC3D}">
      <dgm:prSet/>
      <dgm:spPr/>
      <dgm:t>
        <a:bodyPr/>
        <a:lstStyle/>
        <a:p>
          <a:endParaRPr lang="en-US"/>
        </a:p>
      </dgm:t>
    </dgm:pt>
    <dgm:pt modelId="{F2BC75BE-572B-493E-BEBC-C1E4D8E7A3A5}">
      <dgm:prSet/>
      <dgm:spPr/>
      <dgm:t>
        <a:bodyPr/>
        <a:lstStyle/>
        <a:p>
          <a:pPr>
            <a:defRPr cap="all"/>
          </a:pPr>
          <a:r>
            <a:rPr lang="en-US" dirty="0"/>
            <a:t>Or the </a:t>
          </a:r>
          <a:r>
            <a:rPr lang="en-US" dirty="0" err="1"/>
            <a:t>tidyverse</a:t>
          </a:r>
          <a:r>
            <a:rPr lang="en-US" dirty="0"/>
            <a:t> collection of packages </a:t>
          </a:r>
        </a:p>
      </dgm:t>
    </dgm:pt>
    <dgm:pt modelId="{A0E618AE-21B3-4CB5-8BE5-20EDBFC58A40}" type="parTrans" cxnId="{965AC7CA-99EE-41CC-9C41-5FF625C65FFD}">
      <dgm:prSet/>
      <dgm:spPr/>
      <dgm:t>
        <a:bodyPr/>
        <a:lstStyle/>
        <a:p>
          <a:endParaRPr lang="en-US"/>
        </a:p>
      </dgm:t>
    </dgm:pt>
    <dgm:pt modelId="{11F74344-A819-4A5E-BEB8-ECF120E64BB2}" type="sibTrans" cxnId="{965AC7CA-99EE-41CC-9C41-5FF625C65FFD}">
      <dgm:prSet/>
      <dgm:spPr/>
      <dgm:t>
        <a:bodyPr/>
        <a:lstStyle/>
        <a:p>
          <a:endParaRPr lang="en-US"/>
        </a:p>
      </dgm:t>
    </dgm:pt>
    <dgm:pt modelId="{524EE703-FD98-46EE-A21D-FBEE713CB3B3}">
      <dgm:prSet/>
      <dgm:spPr/>
      <dgm:t>
        <a:bodyPr/>
        <a:lstStyle/>
        <a:p>
          <a:pPr>
            <a:defRPr cap="all"/>
          </a:pPr>
          <a:r>
            <a:rPr lang="en-US"/>
            <a:t>Specifically designed for data science</a:t>
          </a:r>
        </a:p>
      </dgm:t>
    </dgm:pt>
    <dgm:pt modelId="{A757BD93-4024-490D-BFCF-038FAA876181}" type="parTrans" cxnId="{68CC7410-E289-45B1-A81B-3C855829288B}">
      <dgm:prSet/>
      <dgm:spPr/>
      <dgm:t>
        <a:bodyPr/>
        <a:lstStyle/>
        <a:p>
          <a:endParaRPr lang="en-US"/>
        </a:p>
      </dgm:t>
    </dgm:pt>
    <dgm:pt modelId="{CD15301A-43B6-4066-8B59-7704069DAEAD}" type="sibTrans" cxnId="{68CC7410-E289-45B1-A81B-3C855829288B}">
      <dgm:prSet/>
      <dgm:spPr/>
      <dgm:t>
        <a:bodyPr/>
        <a:lstStyle/>
        <a:p>
          <a:endParaRPr lang="en-US"/>
        </a:p>
      </dgm:t>
    </dgm:pt>
    <dgm:pt modelId="{AF51575C-D2DE-475B-9773-A07336797CAD}" type="pres">
      <dgm:prSet presAssocID="{66A86DA9-0356-45AF-B323-DC6DB6CC42D5}" presName="root" presStyleCnt="0">
        <dgm:presLayoutVars>
          <dgm:dir/>
          <dgm:resizeHandles val="exact"/>
        </dgm:presLayoutVars>
      </dgm:prSet>
      <dgm:spPr/>
    </dgm:pt>
    <dgm:pt modelId="{75F99C8D-E0B0-4DB2-8D53-1C67DDC10C64}" type="pres">
      <dgm:prSet presAssocID="{05FE8EEC-5968-4F7C-9152-DA5BBD6F9C3D}" presName="compNode" presStyleCnt="0"/>
      <dgm:spPr/>
    </dgm:pt>
    <dgm:pt modelId="{87084F87-1777-417D-9DE1-9E8236D60A7F}" type="pres">
      <dgm:prSet presAssocID="{05FE8EEC-5968-4F7C-9152-DA5BBD6F9C3D}" presName="iconBgRect" presStyleLbl="bgShp" presStyleIdx="0" presStyleCnt="3"/>
      <dgm:spPr/>
    </dgm:pt>
    <dgm:pt modelId="{763F3EC3-65C9-491A-903F-46F5BB8583AD}" type="pres">
      <dgm:prSet presAssocID="{05FE8EEC-5968-4F7C-9152-DA5BBD6F9C3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7A8C983B-1C1A-45C8-9D80-4B7A20ECAF3F}" type="pres">
      <dgm:prSet presAssocID="{05FE8EEC-5968-4F7C-9152-DA5BBD6F9C3D}" presName="spaceRect" presStyleCnt="0"/>
      <dgm:spPr/>
    </dgm:pt>
    <dgm:pt modelId="{9CAF4204-B940-44E1-A6FF-4418CEAE9D32}" type="pres">
      <dgm:prSet presAssocID="{05FE8EEC-5968-4F7C-9152-DA5BBD6F9C3D}" presName="textRect" presStyleLbl="revTx" presStyleIdx="0" presStyleCnt="3">
        <dgm:presLayoutVars>
          <dgm:chMax val="1"/>
          <dgm:chPref val="1"/>
        </dgm:presLayoutVars>
      </dgm:prSet>
      <dgm:spPr/>
    </dgm:pt>
    <dgm:pt modelId="{A04BBAB1-49B4-4189-A46B-E4F043A1B906}" type="pres">
      <dgm:prSet presAssocID="{8D4E9B45-B172-4D5F-8144-8B3DBE0EDA7F}" presName="sibTrans" presStyleCnt="0"/>
      <dgm:spPr/>
    </dgm:pt>
    <dgm:pt modelId="{1334DEDD-9688-4042-89CE-D34758763B0E}" type="pres">
      <dgm:prSet presAssocID="{F2BC75BE-572B-493E-BEBC-C1E4D8E7A3A5}" presName="compNode" presStyleCnt="0"/>
      <dgm:spPr/>
    </dgm:pt>
    <dgm:pt modelId="{AD85AAF2-4D6E-48C2-87AF-32794C5AB497}" type="pres">
      <dgm:prSet presAssocID="{F2BC75BE-572B-493E-BEBC-C1E4D8E7A3A5}" presName="iconBgRect" presStyleLbl="bgShp" presStyleIdx="1" presStyleCnt="3"/>
      <dgm:spPr/>
    </dgm:pt>
    <dgm:pt modelId="{53A63FB8-7C1E-47DA-9D48-A8B7FA3C8B96}" type="pres">
      <dgm:prSet presAssocID="{F2BC75BE-572B-493E-BEBC-C1E4D8E7A3A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56AC9808-5D0F-4058-92D0-B8350A2EEC3A}" type="pres">
      <dgm:prSet presAssocID="{F2BC75BE-572B-493E-BEBC-C1E4D8E7A3A5}" presName="spaceRect" presStyleCnt="0"/>
      <dgm:spPr/>
    </dgm:pt>
    <dgm:pt modelId="{4F7D7A69-5183-4F13-AAF2-BCA78E1587B3}" type="pres">
      <dgm:prSet presAssocID="{F2BC75BE-572B-493E-BEBC-C1E4D8E7A3A5}" presName="textRect" presStyleLbl="revTx" presStyleIdx="1" presStyleCnt="3">
        <dgm:presLayoutVars>
          <dgm:chMax val="1"/>
          <dgm:chPref val="1"/>
        </dgm:presLayoutVars>
      </dgm:prSet>
      <dgm:spPr/>
    </dgm:pt>
    <dgm:pt modelId="{9539711C-4618-4373-B878-56628790177F}" type="pres">
      <dgm:prSet presAssocID="{11F74344-A819-4A5E-BEB8-ECF120E64BB2}" presName="sibTrans" presStyleCnt="0"/>
      <dgm:spPr/>
    </dgm:pt>
    <dgm:pt modelId="{677A17C2-99F3-4DC6-A67B-976DA6897A11}" type="pres">
      <dgm:prSet presAssocID="{524EE703-FD98-46EE-A21D-FBEE713CB3B3}" presName="compNode" presStyleCnt="0"/>
      <dgm:spPr/>
    </dgm:pt>
    <dgm:pt modelId="{6184045D-877B-49B0-9B1A-34508F1163E5}" type="pres">
      <dgm:prSet presAssocID="{524EE703-FD98-46EE-A21D-FBEE713CB3B3}" presName="iconBgRect" presStyleLbl="bgShp" presStyleIdx="2" presStyleCnt="3"/>
      <dgm:spPr/>
    </dgm:pt>
    <dgm:pt modelId="{C006D25D-57DA-4B8F-AA15-68B94C3AAA18}" type="pres">
      <dgm:prSet presAssocID="{524EE703-FD98-46EE-A21D-FBEE713CB3B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F15786E-BA61-426C-BACB-9308992356A8}" type="pres">
      <dgm:prSet presAssocID="{524EE703-FD98-46EE-A21D-FBEE713CB3B3}" presName="spaceRect" presStyleCnt="0"/>
      <dgm:spPr/>
    </dgm:pt>
    <dgm:pt modelId="{356E0C9D-8EF4-4569-ADC2-C9E359A607E6}" type="pres">
      <dgm:prSet presAssocID="{524EE703-FD98-46EE-A21D-FBEE713CB3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8CC7410-E289-45B1-A81B-3C855829288B}" srcId="{66A86DA9-0356-45AF-B323-DC6DB6CC42D5}" destId="{524EE703-FD98-46EE-A21D-FBEE713CB3B3}" srcOrd="2" destOrd="0" parTransId="{A757BD93-4024-490D-BFCF-038FAA876181}" sibTransId="{CD15301A-43B6-4066-8B59-7704069DAEAD}"/>
    <dgm:cxn modelId="{AFA2DE52-17C9-43ED-B206-1C66226BDC50}" type="presOf" srcId="{F2BC75BE-572B-493E-BEBC-C1E4D8E7A3A5}" destId="{4F7D7A69-5183-4F13-AAF2-BCA78E1587B3}" srcOrd="0" destOrd="0" presId="urn:microsoft.com/office/officeart/2018/5/layout/IconCircleLabelList"/>
    <dgm:cxn modelId="{13EC7655-DDB1-41A6-81A5-BD4937EC9227}" type="presOf" srcId="{05FE8EEC-5968-4F7C-9152-DA5BBD6F9C3D}" destId="{9CAF4204-B940-44E1-A6FF-4418CEAE9D32}" srcOrd="0" destOrd="0" presId="urn:microsoft.com/office/officeart/2018/5/layout/IconCircleLabelList"/>
    <dgm:cxn modelId="{3CC52458-98E1-4018-AF1D-6DC7082764AF}" type="presOf" srcId="{524EE703-FD98-46EE-A21D-FBEE713CB3B3}" destId="{356E0C9D-8EF4-4569-ADC2-C9E359A607E6}" srcOrd="0" destOrd="0" presId="urn:microsoft.com/office/officeart/2018/5/layout/IconCircleLabelList"/>
    <dgm:cxn modelId="{5841CF5E-44C6-429D-BA1E-AF8C538335BE}" type="presOf" srcId="{66A86DA9-0356-45AF-B323-DC6DB6CC42D5}" destId="{AF51575C-D2DE-475B-9773-A07336797CAD}" srcOrd="0" destOrd="0" presId="urn:microsoft.com/office/officeart/2018/5/layout/IconCircleLabelList"/>
    <dgm:cxn modelId="{BBFC3372-9724-4AB4-93C0-E3DC95E9DC3D}" srcId="{66A86DA9-0356-45AF-B323-DC6DB6CC42D5}" destId="{05FE8EEC-5968-4F7C-9152-DA5BBD6F9C3D}" srcOrd="0" destOrd="0" parTransId="{E2EE7530-1F23-48C0-AE66-F052C5A9EF37}" sibTransId="{8D4E9B45-B172-4D5F-8144-8B3DBE0EDA7F}"/>
    <dgm:cxn modelId="{965AC7CA-99EE-41CC-9C41-5FF625C65FFD}" srcId="{66A86DA9-0356-45AF-B323-DC6DB6CC42D5}" destId="{F2BC75BE-572B-493E-BEBC-C1E4D8E7A3A5}" srcOrd="1" destOrd="0" parTransId="{A0E618AE-21B3-4CB5-8BE5-20EDBFC58A40}" sibTransId="{11F74344-A819-4A5E-BEB8-ECF120E64BB2}"/>
    <dgm:cxn modelId="{3E88BF3B-4690-4AF7-833C-6454EC0EF0E9}" type="presParOf" srcId="{AF51575C-D2DE-475B-9773-A07336797CAD}" destId="{75F99C8D-E0B0-4DB2-8D53-1C67DDC10C64}" srcOrd="0" destOrd="0" presId="urn:microsoft.com/office/officeart/2018/5/layout/IconCircleLabelList"/>
    <dgm:cxn modelId="{B486CFF7-59C9-4861-9D8C-BEB5B124B3AE}" type="presParOf" srcId="{75F99C8D-E0B0-4DB2-8D53-1C67DDC10C64}" destId="{87084F87-1777-417D-9DE1-9E8236D60A7F}" srcOrd="0" destOrd="0" presId="urn:microsoft.com/office/officeart/2018/5/layout/IconCircleLabelList"/>
    <dgm:cxn modelId="{0DE8F25E-52D0-4765-B339-95064263DB3B}" type="presParOf" srcId="{75F99C8D-E0B0-4DB2-8D53-1C67DDC10C64}" destId="{763F3EC3-65C9-491A-903F-46F5BB8583AD}" srcOrd="1" destOrd="0" presId="urn:microsoft.com/office/officeart/2018/5/layout/IconCircleLabelList"/>
    <dgm:cxn modelId="{4125FC15-2235-4EA4-8F90-0E68234CDCEB}" type="presParOf" srcId="{75F99C8D-E0B0-4DB2-8D53-1C67DDC10C64}" destId="{7A8C983B-1C1A-45C8-9D80-4B7A20ECAF3F}" srcOrd="2" destOrd="0" presId="urn:microsoft.com/office/officeart/2018/5/layout/IconCircleLabelList"/>
    <dgm:cxn modelId="{693BCC93-AA87-4C85-91E9-43A8212B3480}" type="presParOf" srcId="{75F99C8D-E0B0-4DB2-8D53-1C67DDC10C64}" destId="{9CAF4204-B940-44E1-A6FF-4418CEAE9D32}" srcOrd="3" destOrd="0" presId="urn:microsoft.com/office/officeart/2018/5/layout/IconCircleLabelList"/>
    <dgm:cxn modelId="{A86EF3D0-2339-442F-B03F-A6F7DD22F0BE}" type="presParOf" srcId="{AF51575C-D2DE-475B-9773-A07336797CAD}" destId="{A04BBAB1-49B4-4189-A46B-E4F043A1B906}" srcOrd="1" destOrd="0" presId="urn:microsoft.com/office/officeart/2018/5/layout/IconCircleLabelList"/>
    <dgm:cxn modelId="{5F04B251-D4EB-43C5-99BE-9DAAB0F87213}" type="presParOf" srcId="{AF51575C-D2DE-475B-9773-A07336797CAD}" destId="{1334DEDD-9688-4042-89CE-D34758763B0E}" srcOrd="2" destOrd="0" presId="urn:microsoft.com/office/officeart/2018/5/layout/IconCircleLabelList"/>
    <dgm:cxn modelId="{01E302D3-570F-4730-8D3B-596571B83106}" type="presParOf" srcId="{1334DEDD-9688-4042-89CE-D34758763B0E}" destId="{AD85AAF2-4D6E-48C2-87AF-32794C5AB497}" srcOrd="0" destOrd="0" presId="urn:microsoft.com/office/officeart/2018/5/layout/IconCircleLabelList"/>
    <dgm:cxn modelId="{9EA26DFB-FC89-4785-A7E4-4625A4D8413A}" type="presParOf" srcId="{1334DEDD-9688-4042-89CE-D34758763B0E}" destId="{53A63FB8-7C1E-47DA-9D48-A8B7FA3C8B96}" srcOrd="1" destOrd="0" presId="urn:microsoft.com/office/officeart/2018/5/layout/IconCircleLabelList"/>
    <dgm:cxn modelId="{32E4FC9D-5C7F-4F60-BCF7-82B95BE784CD}" type="presParOf" srcId="{1334DEDD-9688-4042-89CE-D34758763B0E}" destId="{56AC9808-5D0F-4058-92D0-B8350A2EEC3A}" srcOrd="2" destOrd="0" presId="urn:microsoft.com/office/officeart/2018/5/layout/IconCircleLabelList"/>
    <dgm:cxn modelId="{6E276B31-45FE-406D-8940-DD45C19ED13E}" type="presParOf" srcId="{1334DEDD-9688-4042-89CE-D34758763B0E}" destId="{4F7D7A69-5183-4F13-AAF2-BCA78E1587B3}" srcOrd="3" destOrd="0" presId="urn:microsoft.com/office/officeart/2018/5/layout/IconCircleLabelList"/>
    <dgm:cxn modelId="{CC99B6B8-304E-4349-974A-8F93A9DEB738}" type="presParOf" srcId="{AF51575C-D2DE-475B-9773-A07336797CAD}" destId="{9539711C-4618-4373-B878-56628790177F}" srcOrd="3" destOrd="0" presId="urn:microsoft.com/office/officeart/2018/5/layout/IconCircleLabelList"/>
    <dgm:cxn modelId="{43774AB6-7A0C-46E8-968B-D38C87C57FC6}" type="presParOf" srcId="{AF51575C-D2DE-475B-9773-A07336797CAD}" destId="{677A17C2-99F3-4DC6-A67B-976DA6897A11}" srcOrd="4" destOrd="0" presId="urn:microsoft.com/office/officeart/2018/5/layout/IconCircleLabelList"/>
    <dgm:cxn modelId="{DC8CBEA0-584E-4F2C-822F-DA1016BE7FEB}" type="presParOf" srcId="{677A17C2-99F3-4DC6-A67B-976DA6897A11}" destId="{6184045D-877B-49B0-9B1A-34508F1163E5}" srcOrd="0" destOrd="0" presId="urn:microsoft.com/office/officeart/2018/5/layout/IconCircleLabelList"/>
    <dgm:cxn modelId="{0FFE0A27-7146-4562-889F-0499E30B3668}" type="presParOf" srcId="{677A17C2-99F3-4DC6-A67B-976DA6897A11}" destId="{C006D25D-57DA-4B8F-AA15-68B94C3AAA18}" srcOrd="1" destOrd="0" presId="urn:microsoft.com/office/officeart/2018/5/layout/IconCircleLabelList"/>
    <dgm:cxn modelId="{CF996A3C-A17B-4287-B8A9-76D3634F7FFB}" type="presParOf" srcId="{677A17C2-99F3-4DC6-A67B-976DA6897A11}" destId="{7F15786E-BA61-426C-BACB-9308992356A8}" srcOrd="2" destOrd="0" presId="urn:microsoft.com/office/officeart/2018/5/layout/IconCircleLabelList"/>
    <dgm:cxn modelId="{C9B70856-DE23-4F36-A7F4-D823D7212030}" type="presParOf" srcId="{677A17C2-99F3-4DC6-A67B-976DA6897A11}" destId="{356E0C9D-8EF4-4569-ADC2-C9E359A607E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D3A775-72C4-42FB-A2CB-C4A748D6DBC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89385B-4DBC-41B0-A7B6-496730543E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collection of R functions, complied code and data</a:t>
          </a:r>
        </a:p>
      </dgm:t>
    </dgm:pt>
    <dgm:pt modelId="{C3D4922D-8DB2-4E81-B61B-C70A6635D465}" type="parTrans" cxnId="{3F838DF0-3E64-48AB-BD56-31A2F93BD38D}">
      <dgm:prSet/>
      <dgm:spPr/>
      <dgm:t>
        <a:bodyPr/>
        <a:lstStyle/>
        <a:p>
          <a:endParaRPr lang="en-US"/>
        </a:p>
      </dgm:t>
    </dgm:pt>
    <dgm:pt modelId="{4F94D17A-31E7-4330-83C8-4B4073EACCC4}" type="sibTrans" cxnId="{3F838DF0-3E64-48AB-BD56-31A2F93BD38D}">
      <dgm:prSet/>
      <dgm:spPr/>
      <dgm:t>
        <a:bodyPr/>
        <a:lstStyle/>
        <a:p>
          <a:endParaRPr lang="en-US"/>
        </a:p>
      </dgm:t>
    </dgm:pt>
    <dgm:pt modelId="{4D17BF17-D91F-4C26-BDA1-751AD26BE8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Saved in a directory called “library”</a:t>
          </a:r>
        </a:p>
      </dgm:t>
    </dgm:pt>
    <dgm:pt modelId="{1C5B95C5-27C8-4B71-BB7A-D707CB3A7FCD}" type="parTrans" cxnId="{CBBBFEE6-14D8-4E8B-A246-9629001FDE42}">
      <dgm:prSet/>
      <dgm:spPr/>
      <dgm:t>
        <a:bodyPr/>
        <a:lstStyle/>
        <a:p>
          <a:endParaRPr lang="en-US"/>
        </a:p>
      </dgm:t>
    </dgm:pt>
    <dgm:pt modelId="{28D6B711-1BA3-49DD-A60B-0BCD024873AB}" type="sibTrans" cxnId="{CBBBFEE6-14D8-4E8B-A246-9629001FDE42}">
      <dgm:prSet/>
      <dgm:spPr/>
      <dgm:t>
        <a:bodyPr/>
        <a:lstStyle/>
        <a:p>
          <a:endParaRPr lang="en-US"/>
        </a:p>
      </dgm:t>
    </dgm:pt>
    <dgm:pt modelId="{33CB1377-F60E-4A8D-805A-7A9EAC568A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Can be turned on and off</a:t>
          </a:r>
        </a:p>
      </dgm:t>
    </dgm:pt>
    <dgm:pt modelId="{08714143-5EA1-4810-8C4C-D681F91AD2ED}" type="parTrans" cxnId="{2A59E292-F26C-49AA-AE30-33884392849C}">
      <dgm:prSet/>
      <dgm:spPr/>
      <dgm:t>
        <a:bodyPr/>
        <a:lstStyle/>
        <a:p>
          <a:endParaRPr lang="en-US"/>
        </a:p>
      </dgm:t>
    </dgm:pt>
    <dgm:pt modelId="{39650257-591E-41CE-934B-5D4286AE7707}" type="sibTrans" cxnId="{2A59E292-F26C-49AA-AE30-33884392849C}">
      <dgm:prSet/>
      <dgm:spPr/>
      <dgm:t>
        <a:bodyPr/>
        <a:lstStyle/>
        <a:p>
          <a:endParaRPr lang="en-US"/>
        </a:p>
      </dgm:t>
    </dgm:pt>
    <dgm:pt modelId="{2ABC8B0E-44A2-6349-89ED-1C97907868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Made by different people commands may clash</a:t>
          </a:r>
        </a:p>
      </dgm:t>
    </dgm:pt>
    <dgm:pt modelId="{9224F184-40CF-3448-A270-F2484A61BDE4}" type="parTrans" cxnId="{DC758CFB-1003-0C4E-8120-A14630139FAF}">
      <dgm:prSet/>
      <dgm:spPr/>
    </dgm:pt>
    <dgm:pt modelId="{4532D408-5B9E-4D42-95DD-4E9C6A715F3F}" type="sibTrans" cxnId="{DC758CFB-1003-0C4E-8120-A14630139FAF}">
      <dgm:prSet/>
      <dgm:spPr/>
    </dgm:pt>
    <dgm:pt modelId="{09BB0035-2D88-7642-B76B-17C6FEA504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Would also be very slow to load everything every time</a:t>
          </a:r>
        </a:p>
      </dgm:t>
    </dgm:pt>
    <dgm:pt modelId="{62241B2A-5BD9-7F4C-8D5D-BE0E70055C2C}" type="parTrans" cxnId="{36281EA8-51C8-9841-8F38-845DF0096CB2}">
      <dgm:prSet/>
      <dgm:spPr/>
    </dgm:pt>
    <dgm:pt modelId="{21F87A12-FB0D-B744-8F46-89DD52680C1D}" type="sibTrans" cxnId="{36281EA8-51C8-9841-8F38-845DF0096CB2}">
      <dgm:prSet/>
      <dgm:spPr/>
    </dgm:pt>
    <dgm:pt modelId="{18F674D7-A865-452F-ADDF-63D812AA0F66}" type="pres">
      <dgm:prSet presAssocID="{63D3A775-72C4-42FB-A2CB-C4A748D6DBC4}" presName="root" presStyleCnt="0">
        <dgm:presLayoutVars>
          <dgm:dir/>
          <dgm:resizeHandles val="exact"/>
        </dgm:presLayoutVars>
      </dgm:prSet>
      <dgm:spPr/>
    </dgm:pt>
    <dgm:pt modelId="{60E0F682-512B-47D1-ABDE-E3DB1276FB7B}" type="pres">
      <dgm:prSet presAssocID="{0389385B-4DBC-41B0-A7B6-496730543EB1}" presName="compNode" presStyleCnt="0"/>
      <dgm:spPr/>
    </dgm:pt>
    <dgm:pt modelId="{102C29F7-B543-4BE7-8C26-C1D9BE173873}" type="pres">
      <dgm:prSet presAssocID="{0389385B-4DBC-41B0-A7B6-496730543EB1}" presName="bgRect" presStyleLbl="bgShp" presStyleIdx="0" presStyleCnt="5"/>
      <dgm:spPr/>
    </dgm:pt>
    <dgm:pt modelId="{06C76DFF-D630-406E-9CA5-4B6E8D8112CB}" type="pres">
      <dgm:prSet presAssocID="{0389385B-4DBC-41B0-A7B6-496730543EB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cking Box Open"/>
        </a:ext>
      </dgm:extLst>
    </dgm:pt>
    <dgm:pt modelId="{51BE69FF-4D0B-442C-ABC1-A9A59F46D56C}" type="pres">
      <dgm:prSet presAssocID="{0389385B-4DBC-41B0-A7B6-496730543EB1}" presName="spaceRect" presStyleCnt="0"/>
      <dgm:spPr/>
    </dgm:pt>
    <dgm:pt modelId="{87F9EEAD-FC4F-450F-A459-DC27517EFB93}" type="pres">
      <dgm:prSet presAssocID="{0389385B-4DBC-41B0-A7B6-496730543EB1}" presName="parTx" presStyleLbl="revTx" presStyleIdx="0" presStyleCnt="5">
        <dgm:presLayoutVars>
          <dgm:chMax val="0"/>
          <dgm:chPref val="0"/>
        </dgm:presLayoutVars>
      </dgm:prSet>
      <dgm:spPr/>
    </dgm:pt>
    <dgm:pt modelId="{59706F9A-EBEA-4160-AB25-EFF4D3EDF994}" type="pres">
      <dgm:prSet presAssocID="{4F94D17A-31E7-4330-83C8-4B4073EACCC4}" presName="sibTrans" presStyleCnt="0"/>
      <dgm:spPr/>
    </dgm:pt>
    <dgm:pt modelId="{104C1C1D-E09A-4EF2-BF3A-25E44E1EB33B}" type="pres">
      <dgm:prSet presAssocID="{4D17BF17-D91F-4C26-BDA1-751AD26BE8BB}" presName="compNode" presStyleCnt="0"/>
      <dgm:spPr/>
    </dgm:pt>
    <dgm:pt modelId="{C41F4FE2-A512-4752-BC3D-953BC9FB4BC3}" type="pres">
      <dgm:prSet presAssocID="{4D17BF17-D91F-4C26-BDA1-751AD26BE8BB}" presName="bgRect" presStyleLbl="bgShp" presStyleIdx="1" presStyleCnt="5"/>
      <dgm:spPr/>
    </dgm:pt>
    <dgm:pt modelId="{75DB183F-CFFE-4513-9DC4-571EDD8D0516}" type="pres">
      <dgm:prSet presAssocID="{4D17BF17-D91F-4C26-BDA1-751AD26BE8B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D3E1E683-1EE0-45D6-9E56-87E4FEFBA568}" type="pres">
      <dgm:prSet presAssocID="{4D17BF17-D91F-4C26-BDA1-751AD26BE8BB}" presName="spaceRect" presStyleCnt="0"/>
      <dgm:spPr/>
    </dgm:pt>
    <dgm:pt modelId="{3A7E100A-50B9-4ECE-8422-E9092261DBD8}" type="pres">
      <dgm:prSet presAssocID="{4D17BF17-D91F-4C26-BDA1-751AD26BE8BB}" presName="parTx" presStyleLbl="revTx" presStyleIdx="1" presStyleCnt="5">
        <dgm:presLayoutVars>
          <dgm:chMax val="0"/>
          <dgm:chPref val="0"/>
        </dgm:presLayoutVars>
      </dgm:prSet>
      <dgm:spPr/>
    </dgm:pt>
    <dgm:pt modelId="{DDD8A254-97EA-48EC-9A7F-F508EE1D3AF1}" type="pres">
      <dgm:prSet presAssocID="{28D6B711-1BA3-49DD-A60B-0BCD024873AB}" presName="sibTrans" presStyleCnt="0"/>
      <dgm:spPr/>
    </dgm:pt>
    <dgm:pt modelId="{B29C93CC-5DAB-49CE-91A5-E314C68B8A0F}" type="pres">
      <dgm:prSet presAssocID="{33CB1377-F60E-4A8D-805A-7A9EAC568A4D}" presName="compNode" presStyleCnt="0"/>
      <dgm:spPr/>
    </dgm:pt>
    <dgm:pt modelId="{FEF0A4F4-411C-44EA-88CD-FD50394C5CE6}" type="pres">
      <dgm:prSet presAssocID="{33CB1377-F60E-4A8D-805A-7A9EAC568A4D}" presName="bgRect" presStyleLbl="bgShp" presStyleIdx="2" presStyleCnt="5"/>
      <dgm:spPr/>
    </dgm:pt>
    <dgm:pt modelId="{2C219D42-83BB-4193-A107-BC12A0A771E6}" type="pres">
      <dgm:prSet presAssocID="{33CB1377-F60E-4A8D-805A-7A9EAC568A4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ggle"/>
        </a:ext>
      </dgm:extLst>
    </dgm:pt>
    <dgm:pt modelId="{EDDF9688-42FA-4E8C-9F61-FE0AF675DCD7}" type="pres">
      <dgm:prSet presAssocID="{33CB1377-F60E-4A8D-805A-7A9EAC568A4D}" presName="spaceRect" presStyleCnt="0"/>
      <dgm:spPr/>
    </dgm:pt>
    <dgm:pt modelId="{296BD59E-DF12-4E6B-B10C-1F3014B88234}" type="pres">
      <dgm:prSet presAssocID="{33CB1377-F60E-4A8D-805A-7A9EAC568A4D}" presName="parTx" presStyleLbl="revTx" presStyleIdx="2" presStyleCnt="5">
        <dgm:presLayoutVars>
          <dgm:chMax val="0"/>
          <dgm:chPref val="0"/>
        </dgm:presLayoutVars>
      </dgm:prSet>
      <dgm:spPr/>
    </dgm:pt>
    <dgm:pt modelId="{641402D0-6D9B-FF46-A51A-38F8997C9107}" type="pres">
      <dgm:prSet presAssocID="{39650257-591E-41CE-934B-5D4286AE7707}" presName="sibTrans" presStyleCnt="0"/>
      <dgm:spPr/>
    </dgm:pt>
    <dgm:pt modelId="{2DD62FE0-CF0E-8541-A969-C2A1B0D1E85C}" type="pres">
      <dgm:prSet presAssocID="{2ABC8B0E-44A2-6349-89ED-1C9790786856}" presName="compNode" presStyleCnt="0"/>
      <dgm:spPr/>
    </dgm:pt>
    <dgm:pt modelId="{948DA0EF-51CB-5248-934F-8B3CF981D497}" type="pres">
      <dgm:prSet presAssocID="{2ABC8B0E-44A2-6349-89ED-1C9790786856}" presName="bgRect" presStyleLbl="bgShp" presStyleIdx="3" presStyleCnt="5"/>
      <dgm:spPr/>
    </dgm:pt>
    <dgm:pt modelId="{037B8322-038B-AB42-9F75-7E91B3FFA17B}" type="pres">
      <dgm:prSet presAssocID="{2ABC8B0E-44A2-6349-89ED-1C979078685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A3B78323-4443-8F4A-A187-22D263CD0829}" type="pres">
      <dgm:prSet presAssocID="{2ABC8B0E-44A2-6349-89ED-1C9790786856}" presName="spaceRect" presStyleCnt="0"/>
      <dgm:spPr/>
    </dgm:pt>
    <dgm:pt modelId="{233D1E38-C88E-DB45-93C1-E03A9CE74ABA}" type="pres">
      <dgm:prSet presAssocID="{2ABC8B0E-44A2-6349-89ED-1C9790786856}" presName="parTx" presStyleLbl="revTx" presStyleIdx="3" presStyleCnt="5">
        <dgm:presLayoutVars>
          <dgm:chMax val="0"/>
          <dgm:chPref val="0"/>
        </dgm:presLayoutVars>
      </dgm:prSet>
      <dgm:spPr/>
    </dgm:pt>
    <dgm:pt modelId="{C9CF9712-837E-0545-B6C1-76E86600991F}" type="pres">
      <dgm:prSet presAssocID="{4532D408-5B9E-4D42-95DD-4E9C6A715F3F}" presName="sibTrans" presStyleCnt="0"/>
      <dgm:spPr/>
    </dgm:pt>
    <dgm:pt modelId="{D521276D-6571-6E44-B251-A9FFBB4D4BF1}" type="pres">
      <dgm:prSet presAssocID="{09BB0035-2D88-7642-B76B-17C6FEA504D6}" presName="compNode" presStyleCnt="0"/>
      <dgm:spPr/>
    </dgm:pt>
    <dgm:pt modelId="{5745DC2B-B6A1-4E4B-951C-B4F678F8431E}" type="pres">
      <dgm:prSet presAssocID="{09BB0035-2D88-7642-B76B-17C6FEA504D6}" presName="bgRect" presStyleLbl="bgShp" presStyleIdx="4" presStyleCnt="5"/>
      <dgm:spPr/>
    </dgm:pt>
    <dgm:pt modelId="{666A1D12-23EB-7E48-AC2E-70AD73CEEB2A}" type="pres">
      <dgm:prSet presAssocID="{09BB0035-2D88-7642-B76B-17C6FEA504D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A5D96E7B-90EF-2E4D-86C7-76FBE538F06D}" type="pres">
      <dgm:prSet presAssocID="{09BB0035-2D88-7642-B76B-17C6FEA504D6}" presName="spaceRect" presStyleCnt="0"/>
      <dgm:spPr/>
    </dgm:pt>
    <dgm:pt modelId="{C27FE1BF-E627-F14C-9BE1-CC6068B6FB01}" type="pres">
      <dgm:prSet presAssocID="{09BB0035-2D88-7642-B76B-17C6FEA504D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A571120-6788-3743-8589-C2A0A38F680A}" type="presOf" srcId="{0389385B-4DBC-41B0-A7B6-496730543EB1}" destId="{87F9EEAD-FC4F-450F-A459-DC27517EFB93}" srcOrd="0" destOrd="0" presId="urn:microsoft.com/office/officeart/2018/2/layout/IconVerticalSolidList"/>
    <dgm:cxn modelId="{9D931E2B-BE1B-1F47-8278-3B1A9EFFFD98}" type="presOf" srcId="{4D17BF17-D91F-4C26-BDA1-751AD26BE8BB}" destId="{3A7E100A-50B9-4ECE-8422-E9092261DBD8}" srcOrd="0" destOrd="0" presId="urn:microsoft.com/office/officeart/2018/2/layout/IconVerticalSolidList"/>
    <dgm:cxn modelId="{73B0567F-0548-3F49-892F-509A3EA6B7A6}" type="presOf" srcId="{33CB1377-F60E-4A8D-805A-7A9EAC568A4D}" destId="{296BD59E-DF12-4E6B-B10C-1F3014B88234}" srcOrd="0" destOrd="0" presId="urn:microsoft.com/office/officeart/2018/2/layout/IconVerticalSolidList"/>
    <dgm:cxn modelId="{15F5DE80-378E-5545-A350-5BB0C91D6AE1}" type="presOf" srcId="{09BB0035-2D88-7642-B76B-17C6FEA504D6}" destId="{C27FE1BF-E627-F14C-9BE1-CC6068B6FB01}" srcOrd="0" destOrd="0" presId="urn:microsoft.com/office/officeart/2018/2/layout/IconVerticalSolidList"/>
    <dgm:cxn modelId="{5C29DF81-9F2C-F649-946B-2E0BFFAB941A}" type="presOf" srcId="{63D3A775-72C4-42FB-A2CB-C4A748D6DBC4}" destId="{18F674D7-A865-452F-ADDF-63D812AA0F66}" srcOrd="0" destOrd="0" presId="urn:microsoft.com/office/officeart/2018/2/layout/IconVerticalSolidList"/>
    <dgm:cxn modelId="{2A59E292-F26C-49AA-AE30-33884392849C}" srcId="{63D3A775-72C4-42FB-A2CB-C4A748D6DBC4}" destId="{33CB1377-F60E-4A8D-805A-7A9EAC568A4D}" srcOrd="2" destOrd="0" parTransId="{08714143-5EA1-4810-8C4C-D681F91AD2ED}" sibTransId="{39650257-591E-41CE-934B-5D4286AE7707}"/>
    <dgm:cxn modelId="{D8C908A8-4A02-B440-BAD1-87E07E9E6F45}" type="presOf" srcId="{2ABC8B0E-44A2-6349-89ED-1C9790786856}" destId="{233D1E38-C88E-DB45-93C1-E03A9CE74ABA}" srcOrd="0" destOrd="0" presId="urn:microsoft.com/office/officeart/2018/2/layout/IconVerticalSolidList"/>
    <dgm:cxn modelId="{36281EA8-51C8-9841-8F38-845DF0096CB2}" srcId="{63D3A775-72C4-42FB-A2CB-C4A748D6DBC4}" destId="{09BB0035-2D88-7642-B76B-17C6FEA504D6}" srcOrd="4" destOrd="0" parTransId="{62241B2A-5BD9-7F4C-8D5D-BE0E70055C2C}" sibTransId="{21F87A12-FB0D-B744-8F46-89DD52680C1D}"/>
    <dgm:cxn modelId="{CBBBFEE6-14D8-4E8B-A246-9629001FDE42}" srcId="{63D3A775-72C4-42FB-A2CB-C4A748D6DBC4}" destId="{4D17BF17-D91F-4C26-BDA1-751AD26BE8BB}" srcOrd="1" destOrd="0" parTransId="{1C5B95C5-27C8-4B71-BB7A-D707CB3A7FCD}" sibTransId="{28D6B711-1BA3-49DD-A60B-0BCD024873AB}"/>
    <dgm:cxn modelId="{3F838DF0-3E64-48AB-BD56-31A2F93BD38D}" srcId="{63D3A775-72C4-42FB-A2CB-C4A748D6DBC4}" destId="{0389385B-4DBC-41B0-A7B6-496730543EB1}" srcOrd="0" destOrd="0" parTransId="{C3D4922D-8DB2-4E81-B61B-C70A6635D465}" sibTransId="{4F94D17A-31E7-4330-83C8-4B4073EACCC4}"/>
    <dgm:cxn modelId="{DC758CFB-1003-0C4E-8120-A14630139FAF}" srcId="{63D3A775-72C4-42FB-A2CB-C4A748D6DBC4}" destId="{2ABC8B0E-44A2-6349-89ED-1C9790786856}" srcOrd="3" destOrd="0" parTransId="{9224F184-40CF-3448-A270-F2484A61BDE4}" sibTransId="{4532D408-5B9E-4D42-95DD-4E9C6A715F3F}"/>
    <dgm:cxn modelId="{EC1158DB-7C6B-F649-B5BC-376077130B9B}" type="presParOf" srcId="{18F674D7-A865-452F-ADDF-63D812AA0F66}" destId="{60E0F682-512B-47D1-ABDE-E3DB1276FB7B}" srcOrd="0" destOrd="0" presId="urn:microsoft.com/office/officeart/2018/2/layout/IconVerticalSolidList"/>
    <dgm:cxn modelId="{5FBADCA1-54C1-C64B-AB3C-EDA8B7094A8C}" type="presParOf" srcId="{60E0F682-512B-47D1-ABDE-E3DB1276FB7B}" destId="{102C29F7-B543-4BE7-8C26-C1D9BE173873}" srcOrd="0" destOrd="0" presId="urn:microsoft.com/office/officeart/2018/2/layout/IconVerticalSolidList"/>
    <dgm:cxn modelId="{088D11B2-07D3-244C-A97F-1E015FDBE9E9}" type="presParOf" srcId="{60E0F682-512B-47D1-ABDE-E3DB1276FB7B}" destId="{06C76DFF-D630-406E-9CA5-4B6E8D8112CB}" srcOrd="1" destOrd="0" presId="urn:microsoft.com/office/officeart/2018/2/layout/IconVerticalSolidList"/>
    <dgm:cxn modelId="{EF40BD13-4B24-2742-A02F-36E39C9D9A73}" type="presParOf" srcId="{60E0F682-512B-47D1-ABDE-E3DB1276FB7B}" destId="{51BE69FF-4D0B-442C-ABC1-A9A59F46D56C}" srcOrd="2" destOrd="0" presId="urn:microsoft.com/office/officeart/2018/2/layout/IconVerticalSolidList"/>
    <dgm:cxn modelId="{14DA3C85-713B-C648-8BEB-4A20FE7C0867}" type="presParOf" srcId="{60E0F682-512B-47D1-ABDE-E3DB1276FB7B}" destId="{87F9EEAD-FC4F-450F-A459-DC27517EFB93}" srcOrd="3" destOrd="0" presId="urn:microsoft.com/office/officeart/2018/2/layout/IconVerticalSolidList"/>
    <dgm:cxn modelId="{E8A4DEFC-5FC7-104D-895D-D1ACE0219839}" type="presParOf" srcId="{18F674D7-A865-452F-ADDF-63D812AA0F66}" destId="{59706F9A-EBEA-4160-AB25-EFF4D3EDF994}" srcOrd="1" destOrd="0" presId="urn:microsoft.com/office/officeart/2018/2/layout/IconVerticalSolidList"/>
    <dgm:cxn modelId="{2B20A4DF-D857-2B45-BD83-E478D534126B}" type="presParOf" srcId="{18F674D7-A865-452F-ADDF-63D812AA0F66}" destId="{104C1C1D-E09A-4EF2-BF3A-25E44E1EB33B}" srcOrd="2" destOrd="0" presId="urn:microsoft.com/office/officeart/2018/2/layout/IconVerticalSolidList"/>
    <dgm:cxn modelId="{C880CA0E-D958-D74E-9E7F-3A0AEE9ACA32}" type="presParOf" srcId="{104C1C1D-E09A-4EF2-BF3A-25E44E1EB33B}" destId="{C41F4FE2-A512-4752-BC3D-953BC9FB4BC3}" srcOrd="0" destOrd="0" presId="urn:microsoft.com/office/officeart/2018/2/layout/IconVerticalSolidList"/>
    <dgm:cxn modelId="{BF26F0E8-5B1D-364B-8C7F-D6F13C8360E8}" type="presParOf" srcId="{104C1C1D-E09A-4EF2-BF3A-25E44E1EB33B}" destId="{75DB183F-CFFE-4513-9DC4-571EDD8D0516}" srcOrd="1" destOrd="0" presId="urn:microsoft.com/office/officeart/2018/2/layout/IconVerticalSolidList"/>
    <dgm:cxn modelId="{9DD61647-D6C1-0845-B902-7DCD75AA14E9}" type="presParOf" srcId="{104C1C1D-E09A-4EF2-BF3A-25E44E1EB33B}" destId="{D3E1E683-1EE0-45D6-9E56-87E4FEFBA568}" srcOrd="2" destOrd="0" presId="urn:microsoft.com/office/officeart/2018/2/layout/IconVerticalSolidList"/>
    <dgm:cxn modelId="{E8270D4A-AF8C-7545-B9F2-BDEFC99875FA}" type="presParOf" srcId="{104C1C1D-E09A-4EF2-BF3A-25E44E1EB33B}" destId="{3A7E100A-50B9-4ECE-8422-E9092261DBD8}" srcOrd="3" destOrd="0" presId="urn:microsoft.com/office/officeart/2018/2/layout/IconVerticalSolidList"/>
    <dgm:cxn modelId="{D9D8F18B-F32F-9045-A043-8807ECBF2B86}" type="presParOf" srcId="{18F674D7-A865-452F-ADDF-63D812AA0F66}" destId="{DDD8A254-97EA-48EC-9A7F-F508EE1D3AF1}" srcOrd="3" destOrd="0" presId="urn:microsoft.com/office/officeart/2018/2/layout/IconVerticalSolidList"/>
    <dgm:cxn modelId="{3CF7F7B3-F4F0-7741-B9CA-27BE155F82B4}" type="presParOf" srcId="{18F674D7-A865-452F-ADDF-63D812AA0F66}" destId="{B29C93CC-5DAB-49CE-91A5-E314C68B8A0F}" srcOrd="4" destOrd="0" presId="urn:microsoft.com/office/officeart/2018/2/layout/IconVerticalSolidList"/>
    <dgm:cxn modelId="{3ADB1805-2F4C-EC48-B33A-9C166E6D612C}" type="presParOf" srcId="{B29C93CC-5DAB-49CE-91A5-E314C68B8A0F}" destId="{FEF0A4F4-411C-44EA-88CD-FD50394C5CE6}" srcOrd="0" destOrd="0" presId="urn:microsoft.com/office/officeart/2018/2/layout/IconVerticalSolidList"/>
    <dgm:cxn modelId="{F7EC3092-C45C-BD45-BC7B-82457DFF1F40}" type="presParOf" srcId="{B29C93CC-5DAB-49CE-91A5-E314C68B8A0F}" destId="{2C219D42-83BB-4193-A107-BC12A0A771E6}" srcOrd="1" destOrd="0" presId="urn:microsoft.com/office/officeart/2018/2/layout/IconVerticalSolidList"/>
    <dgm:cxn modelId="{664870FE-EB16-A84A-8021-870F9290253E}" type="presParOf" srcId="{B29C93CC-5DAB-49CE-91A5-E314C68B8A0F}" destId="{EDDF9688-42FA-4E8C-9F61-FE0AF675DCD7}" srcOrd="2" destOrd="0" presId="urn:microsoft.com/office/officeart/2018/2/layout/IconVerticalSolidList"/>
    <dgm:cxn modelId="{759EC0B7-1E6F-B642-846E-4B7C5EEFB241}" type="presParOf" srcId="{B29C93CC-5DAB-49CE-91A5-E314C68B8A0F}" destId="{296BD59E-DF12-4E6B-B10C-1F3014B88234}" srcOrd="3" destOrd="0" presId="urn:microsoft.com/office/officeart/2018/2/layout/IconVerticalSolidList"/>
    <dgm:cxn modelId="{4E90A38E-D22C-7046-B4DC-524BCE813654}" type="presParOf" srcId="{18F674D7-A865-452F-ADDF-63D812AA0F66}" destId="{641402D0-6D9B-FF46-A51A-38F8997C9107}" srcOrd="5" destOrd="0" presId="urn:microsoft.com/office/officeart/2018/2/layout/IconVerticalSolidList"/>
    <dgm:cxn modelId="{6658463C-9784-2849-B432-651FFF0AA666}" type="presParOf" srcId="{18F674D7-A865-452F-ADDF-63D812AA0F66}" destId="{2DD62FE0-CF0E-8541-A969-C2A1B0D1E85C}" srcOrd="6" destOrd="0" presId="urn:microsoft.com/office/officeart/2018/2/layout/IconVerticalSolidList"/>
    <dgm:cxn modelId="{ABF58CB9-CB7F-9243-9D70-6635D7C4BE78}" type="presParOf" srcId="{2DD62FE0-CF0E-8541-A969-C2A1B0D1E85C}" destId="{948DA0EF-51CB-5248-934F-8B3CF981D497}" srcOrd="0" destOrd="0" presId="urn:microsoft.com/office/officeart/2018/2/layout/IconVerticalSolidList"/>
    <dgm:cxn modelId="{433D4BF9-8D90-244E-850B-CB8E110FB32C}" type="presParOf" srcId="{2DD62FE0-CF0E-8541-A969-C2A1B0D1E85C}" destId="{037B8322-038B-AB42-9F75-7E91B3FFA17B}" srcOrd="1" destOrd="0" presId="urn:microsoft.com/office/officeart/2018/2/layout/IconVerticalSolidList"/>
    <dgm:cxn modelId="{C326F71F-EA6B-0B42-BFEF-873336B1E801}" type="presParOf" srcId="{2DD62FE0-CF0E-8541-A969-C2A1B0D1E85C}" destId="{A3B78323-4443-8F4A-A187-22D263CD0829}" srcOrd="2" destOrd="0" presId="urn:microsoft.com/office/officeart/2018/2/layout/IconVerticalSolidList"/>
    <dgm:cxn modelId="{F51065B6-A280-1A4D-B719-28D38406C0F2}" type="presParOf" srcId="{2DD62FE0-CF0E-8541-A969-C2A1B0D1E85C}" destId="{233D1E38-C88E-DB45-93C1-E03A9CE74ABA}" srcOrd="3" destOrd="0" presId="urn:microsoft.com/office/officeart/2018/2/layout/IconVerticalSolidList"/>
    <dgm:cxn modelId="{3A7FBB46-7C94-AB48-BBAB-67AA1BC91062}" type="presParOf" srcId="{18F674D7-A865-452F-ADDF-63D812AA0F66}" destId="{C9CF9712-837E-0545-B6C1-76E86600991F}" srcOrd="7" destOrd="0" presId="urn:microsoft.com/office/officeart/2018/2/layout/IconVerticalSolidList"/>
    <dgm:cxn modelId="{3CABB344-D15A-1542-95C2-E468304073B6}" type="presParOf" srcId="{18F674D7-A865-452F-ADDF-63D812AA0F66}" destId="{D521276D-6571-6E44-B251-A9FFBB4D4BF1}" srcOrd="8" destOrd="0" presId="urn:microsoft.com/office/officeart/2018/2/layout/IconVerticalSolidList"/>
    <dgm:cxn modelId="{E1AE62DF-FA92-3340-9EF9-7B95077E0D7B}" type="presParOf" srcId="{D521276D-6571-6E44-B251-A9FFBB4D4BF1}" destId="{5745DC2B-B6A1-4E4B-951C-B4F678F8431E}" srcOrd="0" destOrd="0" presId="urn:microsoft.com/office/officeart/2018/2/layout/IconVerticalSolidList"/>
    <dgm:cxn modelId="{37E400F0-23BA-A948-95FF-62F8623BE756}" type="presParOf" srcId="{D521276D-6571-6E44-B251-A9FFBB4D4BF1}" destId="{666A1D12-23EB-7E48-AC2E-70AD73CEEB2A}" srcOrd="1" destOrd="0" presId="urn:microsoft.com/office/officeart/2018/2/layout/IconVerticalSolidList"/>
    <dgm:cxn modelId="{76BF40D4-A5AA-614A-B459-EE1C77EADA9F}" type="presParOf" srcId="{D521276D-6571-6E44-B251-A9FFBB4D4BF1}" destId="{A5D96E7B-90EF-2E4D-86C7-76FBE538F06D}" srcOrd="2" destOrd="0" presId="urn:microsoft.com/office/officeart/2018/2/layout/IconVerticalSolidList"/>
    <dgm:cxn modelId="{AF8C82EE-8ED4-D241-B37A-5101F591F33F}" type="presParOf" srcId="{D521276D-6571-6E44-B251-A9FFBB4D4BF1}" destId="{C27FE1BF-E627-F14C-9BE1-CC6068B6FB0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084F87-1777-417D-9DE1-9E8236D60A7F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3F3EC3-65C9-491A-903F-46F5BB8583AD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F4204-B940-44E1-A6FF-4418CEAE9D32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We could use base R</a:t>
          </a:r>
        </a:p>
      </dsp:txBody>
      <dsp:txXfrm>
        <a:off x="75768" y="3053169"/>
        <a:ext cx="3093750" cy="720000"/>
      </dsp:txXfrm>
    </dsp:sp>
    <dsp:sp modelId="{AD85AAF2-4D6E-48C2-87AF-32794C5AB497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63FB8-7C1E-47DA-9D48-A8B7FA3C8B96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7D7A69-5183-4F13-AAF2-BCA78E1587B3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Or the </a:t>
          </a:r>
          <a:r>
            <a:rPr lang="en-US" sz="1700" kern="1200" dirty="0" err="1"/>
            <a:t>tidyverse</a:t>
          </a:r>
          <a:r>
            <a:rPr lang="en-US" sz="1700" kern="1200" dirty="0"/>
            <a:t> collection of packages </a:t>
          </a:r>
        </a:p>
      </dsp:txBody>
      <dsp:txXfrm>
        <a:off x="3710925" y="3053169"/>
        <a:ext cx="3093750" cy="720000"/>
      </dsp:txXfrm>
    </dsp:sp>
    <dsp:sp modelId="{6184045D-877B-49B0-9B1A-34508F1163E5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06D25D-57DA-4B8F-AA15-68B94C3AAA18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E0C9D-8EF4-4569-ADC2-C9E359A607E6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Specifically designed for data science</a:t>
          </a:r>
        </a:p>
      </dsp:txBody>
      <dsp:txXfrm>
        <a:off x="7346081" y="3053169"/>
        <a:ext cx="309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2C29F7-B543-4BE7-8C26-C1D9BE173873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76DFF-D630-406E-9CA5-4B6E8D8112CB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9EEAD-FC4F-450F-A459-DC27517EFB93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 collection of R functions, complied code and data</a:t>
          </a:r>
        </a:p>
      </dsp:txBody>
      <dsp:txXfrm>
        <a:off x="1131174" y="4597"/>
        <a:ext cx="5382429" cy="979371"/>
      </dsp:txXfrm>
    </dsp:sp>
    <dsp:sp modelId="{C41F4FE2-A512-4752-BC3D-953BC9FB4BC3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B183F-CFFE-4513-9DC4-571EDD8D0516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E100A-50B9-4ECE-8422-E9092261DBD8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Saved in a directory called “library”</a:t>
          </a:r>
        </a:p>
      </dsp:txBody>
      <dsp:txXfrm>
        <a:off x="1131174" y="1228812"/>
        <a:ext cx="5382429" cy="979371"/>
      </dsp:txXfrm>
    </dsp:sp>
    <dsp:sp modelId="{FEF0A4F4-411C-44EA-88CD-FD50394C5CE6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19D42-83BB-4193-A107-BC12A0A771E6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BD59E-DF12-4E6B-B10C-1F3014B88234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Can be turned on and off</a:t>
          </a:r>
        </a:p>
      </dsp:txBody>
      <dsp:txXfrm>
        <a:off x="1131174" y="2453027"/>
        <a:ext cx="5382429" cy="979371"/>
      </dsp:txXfrm>
    </dsp:sp>
    <dsp:sp modelId="{948DA0EF-51CB-5248-934F-8B3CF981D497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7B8322-038B-AB42-9F75-7E91B3FFA17B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D1E38-C88E-DB45-93C1-E03A9CE74ABA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Made by different people commands may clash</a:t>
          </a:r>
        </a:p>
      </dsp:txBody>
      <dsp:txXfrm>
        <a:off x="1131174" y="3677241"/>
        <a:ext cx="5382429" cy="979371"/>
      </dsp:txXfrm>
    </dsp:sp>
    <dsp:sp modelId="{5745DC2B-B6A1-4E4B-951C-B4F678F8431E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6A1D12-23EB-7E48-AC2E-70AD73CEEB2A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7FE1BF-E627-F14C-9BE1-CC6068B6FB01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Would also be very slow to load everything every time</a:t>
          </a:r>
        </a:p>
      </dsp:txBody>
      <dsp:txXfrm>
        <a:off x="1131174" y="4901456"/>
        <a:ext cx="5382429" cy="9793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33BBF5-A71D-0F41-8BCD-8A91EB35D87E}" type="datetimeFigureOut">
              <a:rPr lang="en-US" smtClean="0"/>
              <a:t>1/22/23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7D943B-2D3B-184E-B34B-9EE5F8706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99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rstudio.com/hc/en-us/articles/200711853-Keyboard-Shortcuts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372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https://support.rstudio.com/hc/en-us/articles/200711853-Keyboard-Shortcuts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2681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192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58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31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9456888f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9456888f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6954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devtools</a:t>
            </a:r>
            <a:r>
              <a:rPr lang="en-US" dirty="0"/>
              <a:t>")</a:t>
            </a:r>
          </a:p>
          <a:p>
            <a:r>
              <a:rPr lang="en-US" dirty="0" err="1"/>
              <a:t>devtools</a:t>
            </a:r>
            <a:r>
              <a:rPr lang="en-US" dirty="0"/>
              <a:t>::</a:t>
            </a:r>
            <a:r>
              <a:rPr lang="en-US" dirty="0" err="1"/>
              <a:t>install_github</a:t>
            </a:r>
            <a:r>
              <a:rPr lang="en-US" dirty="0"/>
              <a:t>("</a:t>
            </a:r>
            <a:r>
              <a:rPr lang="en-US" dirty="0" err="1"/>
              <a:t>tidyverse</a:t>
            </a:r>
            <a:r>
              <a:rPr lang="en-US" dirty="0"/>
              <a:t>/</a:t>
            </a:r>
            <a:r>
              <a:rPr lang="en-US" dirty="0" err="1"/>
              <a:t>tidyverse</a:t>
            </a:r>
            <a:r>
              <a:rPr lang="en-US" dirty="0"/>
              <a:t>")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26140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pbc</a:t>
            </a:r>
            <a:r>
              <a:rPr lang="en-US" dirty="0"/>
              <a:t> %&gt;% </a:t>
            </a:r>
          </a:p>
          <a:p>
            <a:r>
              <a:rPr lang="en-US" dirty="0"/>
              <a:t>  select(sort(names(.)))</a:t>
            </a:r>
          </a:p>
          <a:p>
            <a:endParaRPr lang="en-US" dirty="0"/>
          </a:p>
          <a:p>
            <a:r>
              <a:rPr lang="en-US" dirty="0" err="1"/>
              <a:t>pbc</a:t>
            </a:r>
            <a:r>
              <a:rPr lang="en-US" dirty="0"/>
              <a:t> &lt;- </a:t>
            </a:r>
            <a:r>
              <a:rPr lang="en-US" dirty="0" err="1"/>
              <a:t>pbc</a:t>
            </a:r>
            <a:r>
              <a:rPr lang="en-US" dirty="0"/>
              <a:t> %&gt;% mutate(</a:t>
            </a:r>
          </a:p>
          <a:p>
            <a:r>
              <a:rPr lang="en-US" dirty="0"/>
              <a:t>  </a:t>
            </a:r>
            <a:r>
              <a:rPr lang="en-US" dirty="0" err="1"/>
              <a:t>age_bin</a:t>
            </a:r>
            <a:r>
              <a:rPr lang="en-US" dirty="0"/>
              <a:t> = </a:t>
            </a:r>
            <a:r>
              <a:rPr lang="en-US" dirty="0" err="1"/>
              <a:t>case_when</a:t>
            </a:r>
            <a:r>
              <a:rPr lang="en-US" dirty="0"/>
              <a:t>(</a:t>
            </a:r>
          </a:p>
          <a:p>
            <a:r>
              <a:rPr lang="en-US" dirty="0"/>
              <a:t>    age &lt;= 45 ~ "Adult",</a:t>
            </a:r>
          </a:p>
          <a:p>
            <a:r>
              <a:rPr lang="en-US" dirty="0"/>
              <a:t>    age &gt;45 &amp; age &lt;= 60 ~ "</a:t>
            </a:r>
            <a:r>
              <a:rPr lang="en-US" dirty="0" err="1"/>
              <a:t>Middle_aged</a:t>
            </a:r>
            <a:r>
              <a:rPr lang="en-US" dirty="0"/>
              <a:t>",</a:t>
            </a:r>
          </a:p>
          <a:p>
            <a:r>
              <a:rPr lang="en-US" dirty="0"/>
              <a:t>    age &gt;60 ~ "Old"))</a:t>
            </a:r>
          </a:p>
          <a:p>
            <a:r>
              <a:rPr lang="en-US" dirty="0"/>
              <a:t>We can also use .after=age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274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ffectLst/>
              </a:rPr>
              <a:t>summarise</a:t>
            </a:r>
            <a:r>
              <a:rPr lang="en-US" dirty="0">
                <a:effectLst/>
              </a:rPr>
              <a:t>()` ungrouping output (override with `.groups` argument) This is just to tell you the data fed into the summary was grouped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166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effectLst/>
              </a:rPr>
              <a:t>summarise</a:t>
            </a:r>
            <a:r>
              <a:rPr lang="en-US" dirty="0">
                <a:effectLst/>
              </a:rPr>
              <a:t>()` ungrouping output (override with `.groups` argument) This is just to tell you the data fed into the summary was grouped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786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Arrange, select, filter, mutate, summarize, </a:t>
            </a:r>
            <a:r>
              <a:rPr lang="en-US" dirty="0" err="1"/>
              <a:t>groupby</a:t>
            </a:r>
            <a:endParaRPr lang="en-US" dirty="0"/>
          </a:p>
          <a:p>
            <a:r>
              <a:rPr lang="en-US" dirty="0"/>
              <a:t>2. Mutate</a:t>
            </a:r>
          </a:p>
          <a:p>
            <a:r>
              <a:rPr lang="en-US" dirty="0"/>
              <a:t>3. Ascending, descending</a:t>
            </a:r>
          </a:p>
          <a:p>
            <a:r>
              <a:rPr lang="en-US" dirty="0"/>
              <a:t>4. The `pipe` command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71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2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821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6224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268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note on opposite of gather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175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160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81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main panes:</a:t>
            </a:r>
          </a:p>
          <a:p>
            <a:r>
              <a:rPr lang="en-US" dirty="0"/>
              <a:t>Top left-Script and notebook  viewer</a:t>
            </a:r>
          </a:p>
          <a:p>
            <a:r>
              <a:rPr lang="en-US" dirty="0"/>
              <a:t>Top right-Environment. Variables and history</a:t>
            </a:r>
          </a:p>
          <a:p>
            <a:r>
              <a:rPr lang="en-US" dirty="0"/>
              <a:t>Bottom Left-Console/Terminal</a:t>
            </a:r>
          </a:p>
          <a:p>
            <a:r>
              <a:rPr lang="en-US" dirty="0"/>
              <a:t>Bottom right-file explorer, graphics pane, packages and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995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identical layout as R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823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identical layout as R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59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slide for uploading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729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various windows console versus script file </a:t>
            </a:r>
            <a:r>
              <a:rPr lang="en-US" dirty="0" err="1"/>
              <a:t>ect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6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running all these commands in the script file if we make a mistake we can edit and rerun. We can also make comments using # and it will not get in the way of the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82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 is short for combine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1ADC0-465B-C743-8578-6CE816B90B1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15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1/22/23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877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1/22/23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441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4061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4028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1/22/23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087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1/22/23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836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1/22/23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842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1/22/23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843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1/22/23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33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1/22/23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59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1/22/23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534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1/22/23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465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1/22/23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567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8" r:id="rId6"/>
    <p:sldLayoutId id="2147483743" r:id="rId7"/>
    <p:sldLayoutId id="2147483744" r:id="rId8"/>
    <p:sldLayoutId id="2147483745" r:id="rId9"/>
    <p:sldLayoutId id="2147483747" r:id="rId10"/>
    <p:sldLayoutId id="2147483746" r:id="rId11"/>
    <p:sldLayoutId id="2147483750" r:id="rId1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rstudio.com/resources/cheatsheets/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lumian/R_Intro_Fall_2022" TargetMode="External"/><Relationship Id="rId2" Type="http://schemas.openxmlformats.org/officeDocument/2006/relationships/hyperlink" Target="https://posit.cloud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lumian/R_Intro_Winter_2023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posit.co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7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posit.cloud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43820483/difference-between-r-markdown-and-r-notebook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4EB2D8-A340-557A-0739-19738B13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4134537" cy="2866405"/>
          </a:xfrm>
        </p:spPr>
        <p:txBody>
          <a:bodyPr>
            <a:normAutofit/>
          </a:bodyPr>
          <a:lstStyle/>
          <a:p>
            <a:r>
              <a:rPr lang="en-US" sz="3800" dirty="0"/>
              <a:t>INTRODUCTION TO </a:t>
            </a:r>
            <a:r>
              <a:rPr lang="en-US" sz="3800" dirty="0">
                <a:solidFill>
                  <a:schemeClr val="accent1">
                    <a:lumMod val="75000"/>
                  </a:schemeClr>
                </a:solidFill>
              </a:rPr>
              <a:t>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55103-DA73-1E83-6B3A-E216D1BD6A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4134537" cy="147517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Danny Lumian, Ph.D.</a:t>
            </a:r>
          </a:p>
          <a:p>
            <a:pPr>
              <a:lnSpc>
                <a:spcPct val="90000"/>
              </a:lnSpc>
            </a:pPr>
            <a:r>
              <a:rPr lang="en-US" dirty="0"/>
              <a:t>Senior Data Scientist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65B630C-8A26-BF40-AD00-AAAB3F8DF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27" name="Freeform 85">
              <a:extLst>
                <a:ext uri="{FF2B5EF4-FFF2-40B4-BE49-F238E27FC236}">
                  <a16:creationId xmlns:a16="http://schemas.microsoft.com/office/drawing/2014/main" id="{47332152-49D9-5F42-9522-9424EDC70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87">
              <a:extLst>
                <a:ext uri="{FF2B5EF4-FFF2-40B4-BE49-F238E27FC236}">
                  <a16:creationId xmlns:a16="http://schemas.microsoft.com/office/drawing/2014/main" id="{60C97C94-6942-C048-8F6F-55E05CBA1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89">
              <a:extLst>
                <a:ext uri="{FF2B5EF4-FFF2-40B4-BE49-F238E27FC236}">
                  <a16:creationId xmlns:a16="http://schemas.microsoft.com/office/drawing/2014/main" id="{BD92967A-BFB2-E441-AC07-5997DDDD5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100">
              <a:extLst>
                <a:ext uri="{FF2B5EF4-FFF2-40B4-BE49-F238E27FC236}">
                  <a16:creationId xmlns:a16="http://schemas.microsoft.com/office/drawing/2014/main" id="{DC25488D-5181-EC40-A6AC-862FC3787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3" descr="A ferris wheel with colorful lights&#10;&#10;Description automatically generated with low confidence">
            <a:extLst>
              <a:ext uri="{FF2B5EF4-FFF2-40B4-BE49-F238E27FC236}">
                <a16:creationId xmlns:a16="http://schemas.microsoft.com/office/drawing/2014/main" id="{CB841E03-A67D-C342-F6C3-74CA129B59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687"/>
          <a:stretch/>
        </p:blipFill>
        <p:spPr>
          <a:xfrm>
            <a:off x="5264837" y="1660585"/>
            <a:ext cx="6272272" cy="352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98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02EF7-8F24-7C2A-B6E2-97EFCC69C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 Studio Cheat sheets:</a:t>
            </a:r>
            <a:br>
              <a:rPr lang="en-US" dirty="0"/>
            </a:br>
            <a:r>
              <a:rPr lang="en-US" sz="2200" dirty="0">
                <a:hlinkClick r:id="rId2"/>
              </a:rPr>
              <a:t>https://www.rstudio.com/resources/cheatsheets/</a:t>
            </a:r>
            <a:r>
              <a:rPr lang="en-US" sz="2200" dirty="0"/>
              <a:t> </a:t>
            </a:r>
          </a:p>
        </p:txBody>
      </p:sp>
      <p:pic>
        <p:nvPicPr>
          <p:cNvPr id="4" name="Picture 3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3C1C7277-28DE-C2CE-F1A4-76CE46848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107" y="1863045"/>
            <a:ext cx="5828002" cy="422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81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8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Let’s get started!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61BD2-0C04-FE4C-8BF9-9B1BD6540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396"/>
            <a:ext cx="10515600" cy="4674567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You may need to log in to your RStudio cloud account first</a:t>
            </a:r>
          </a:p>
          <a:p>
            <a:pPr lvl="1"/>
            <a:r>
              <a:rPr lang="en-US" sz="2800" dirty="0"/>
              <a:t>Go to: </a:t>
            </a:r>
            <a:r>
              <a:rPr lang="en-US" sz="2800" dirty="0">
                <a:hlinkClick r:id="rId2"/>
              </a:rPr>
              <a:t>https://posit.cloud/</a:t>
            </a:r>
            <a:r>
              <a:rPr lang="en-US" sz="2800" dirty="0"/>
              <a:t> </a:t>
            </a:r>
          </a:p>
          <a:p>
            <a:pPr lvl="1"/>
            <a:r>
              <a:rPr lang="en-US" sz="2800" dirty="0"/>
              <a:t>Click log in  </a:t>
            </a:r>
            <a:endParaRPr lang="en-US" sz="3200" u="sng" dirty="0">
              <a:solidFill>
                <a:srgbClr val="0000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3200" dirty="0"/>
              <a:t>{Add cloud project here when set up}</a:t>
            </a:r>
          </a:p>
          <a:p>
            <a:pPr lvl="1"/>
            <a:r>
              <a:rPr lang="en-US" sz="2400" dirty="0"/>
              <a:t>First click on Save a permanent copy</a:t>
            </a:r>
            <a:endParaRPr lang="en-US" sz="2400" dirty="0">
              <a:hlinkClick r:id="rId3"/>
            </a:endParaRPr>
          </a:p>
          <a:p>
            <a:r>
              <a:rPr lang="en-US" sz="3200" dirty="0">
                <a:hlinkClick r:id="rId4"/>
              </a:rPr>
              <a:t>https://github.com/dlumian/R_Intro_Winter_2023</a:t>
            </a:r>
            <a:r>
              <a:rPr lang="en-US" sz="3200" dirty="0"/>
              <a:t> </a:t>
            </a:r>
          </a:p>
          <a:p>
            <a:r>
              <a:rPr lang="en-US" sz="3200" dirty="0"/>
              <a:t>Click on the new file icon</a:t>
            </a:r>
          </a:p>
          <a:p>
            <a:r>
              <a:rPr lang="en-US" sz="3200" dirty="0"/>
              <a:t>Select R script </a:t>
            </a:r>
          </a:p>
          <a:p>
            <a:pPr marL="457200" lvl="2" indent="-457200"/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494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5A2298C-4BC4-2C46-BB3A-A4B0F6CE0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69" y="0"/>
            <a:ext cx="11068473" cy="67582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7B59C6-040D-3C4F-AD19-5732D7B83441}"/>
              </a:ext>
            </a:extLst>
          </p:cNvPr>
          <p:cNvSpPr/>
          <p:nvPr/>
        </p:nvSpPr>
        <p:spPr>
          <a:xfrm>
            <a:off x="8124497" y="231228"/>
            <a:ext cx="1996965" cy="294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16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32569CC-0B88-5E45-90F4-57F925C64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50" y="230505"/>
            <a:ext cx="10358499" cy="6396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055F54-4C0F-AD45-BCBE-AD301AA077FD}"/>
              </a:ext>
            </a:extLst>
          </p:cNvPr>
          <p:cNvSpPr txBox="1"/>
          <p:nvPr/>
        </p:nvSpPr>
        <p:spPr>
          <a:xfrm>
            <a:off x="6685808" y="2125683"/>
            <a:ext cx="16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Objects go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9FBE0-31CF-2E4F-A19E-4AAA5559157F}"/>
              </a:ext>
            </a:extLst>
          </p:cNvPr>
          <p:cNvSpPr txBox="1"/>
          <p:nvPr/>
        </p:nvSpPr>
        <p:spPr>
          <a:xfrm>
            <a:off x="6685807" y="4362986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Written files go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53F3F-CD0F-1C4C-AF1C-003AC8157B0E}"/>
              </a:ext>
            </a:extLst>
          </p:cNvPr>
          <p:cNvSpPr txBox="1"/>
          <p:nvPr/>
        </p:nvSpPr>
        <p:spPr>
          <a:xfrm>
            <a:off x="1102425" y="3950895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Run code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6406C-2460-114C-97C8-1AAF8E61C818}"/>
              </a:ext>
            </a:extLst>
          </p:cNvPr>
          <p:cNvSpPr txBox="1"/>
          <p:nvPr/>
        </p:nvSpPr>
        <p:spPr>
          <a:xfrm>
            <a:off x="5043053" y="476577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Write code here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95FF82-A708-074B-9F8D-16B597E753B4}"/>
              </a:ext>
            </a:extLst>
          </p:cNvPr>
          <p:cNvCxnSpPr/>
          <p:nvPr/>
        </p:nvCxnSpPr>
        <p:spPr>
          <a:xfrm flipH="1">
            <a:off x="4108862" y="653143"/>
            <a:ext cx="878774" cy="831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510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95" dirty="0">
                <a:latin typeface="+mn-lt"/>
              </a:rPr>
              <a:t>R is like a calculator</a:t>
            </a:r>
            <a:endParaRPr lang="en-US"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BECCAE-202D-B245-92B5-13172CC37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50" dirty="0">
                <a:cs typeface="Trebuchet MS"/>
              </a:rPr>
              <a:t>Enter </a:t>
            </a:r>
            <a:r>
              <a:rPr lang="en-US" spc="-135" dirty="0">
                <a:cs typeface="Trebuchet MS"/>
              </a:rPr>
              <a:t>the</a:t>
            </a:r>
            <a:r>
              <a:rPr lang="en-US" spc="-320" dirty="0">
                <a:cs typeface="Trebuchet MS"/>
              </a:rPr>
              <a:t> </a:t>
            </a:r>
            <a:r>
              <a:rPr lang="en-US" spc="-130" dirty="0">
                <a:cs typeface="Trebuchet MS"/>
              </a:rPr>
              <a:t>following</a:t>
            </a:r>
            <a:endParaRPr lang="en-US" dirty="0">
              <a:cs typeface="Trebuchet MS"/>
            </a:endParaRPr>
          </a:p>
          <a:p>
            <a:pPr marL="241300" indent="0">
              <a:spcBef>
                <a:spcPts val="400"/>
              </a:spcBef>
              <a:buNone/>
            </a:pPr>
            <a:r>
              <a:rPr lang="en-US" spc="-55" dirty="0">
                <a:solidFill>
                  <a:srgbClr val="066FC0"/>
                </a:solidFill>
                <a:cs typeface="Trebuchet MS"/>
              </a:rPr>
              <a:t>7+7</a:t>
            </a:r>
            <a:endParaRPr lang="en-US" dirty="0">
              <a:solidFill>
                <a:srgbClr val="066FC0"/>
              </a:solidFill>
              <a:cs typeface="Trebuchet MS"/>
            </a:endParaRPr>
          </a:p>
          <a:p>
            <a:pPr marL="241300" indent="0">
              <a:spcBef>
                <a:spcPts val="290"/>
              </a:spcBef>
              <a:buNone/>
            </a:pPr>
            <a:r>
              <a:rPr lang="en-US" spc="-100" dirty="0">
                <a:solidFill>
                  <a:srgbClr val="066FC0"/>
                </a:solidFill>
                <a:cs typeface="Trebuchet MS"/>
              </a:rPr>
              <a:t>a=3</a:t>
            </a:r>
            <a:endParaRPr lang="en-US" dirty="0">
              <a:solidFill>
                <a:srgbClr val="066FC0"/>
              </a:solidFill>
              <a:cs typeface="Trebuchet MS"/>
            </a:endParaRPr>
          </a:p>
          <a:p>
            <a:pPr marL="241300" indent="0">
              <a:spcBef>
                <a:spcPts val="290"/>
              </a:spcBef>
              <a:buNone/>
            </a:pPr>
            <a:r>
              <a:rPr lang="en-US" spc="-70" dirty="0">
                <a:solidFill>
                  <a:srgbClr val="066FC0"/>
                </a:solidFill>
                <a:cs typeface="Trebuchet MS"/>
              </a:rPr>
              <a:t>b=5</a:t>
            </a:r>
          </a:p>
          <a:p>
            <a:pPr marL="469900" lvl="1">
              <a:spcBef>
                <a:spcPts val="285"/>
              </a:spcBef>
              <a:tabLst>
                <a:tab pos="755650" algn="l"/>
              </a:tabLst>
            </a:pPr>
            <a:r>
              <a:rPr lang="en-US" sz="2800" spc="-114" dirty="0">
                <a:cs typeface="Trebuchet MS"/>
              </a:rPr>
              <a:t>If I type a it will print out the contents of a which is  3</a:t>
            </a:r>
          </a:p>
          <a:p>
            <a:pPr marL="241300" lvl="1" indent="0">
              <a:spcBef>
                <a:spcPts val="285"/>
              </a:spcBef>
              <a:buNone/>
              <a:tabLst>
                <a:tab pos="755650" algn="l"/>
              </a:tabLst>
            </a:pPr>
            <a:r>
              <a:rPr lang="en-US" sz="2800" spc="-114" dirty="0" err="1">
                <a:solidFill>
                  <a:srgbClr val="066FC0"/>
                </a:solidFill>
                <a:cs typeface="Trebuchet MS"/>
              </a:rPr>
              <a:t>a+b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290"/>
              </a:spcBef>
              <a:buNone/>
              <a:tabLst>
                <a:tab pos="755650" algn="l"/>
              </a:tabLst>
            </a:pPr>
            <a:r>
              <a:rPr lang="en-US" sz="2800" spc="-145" dirty="0">
                <a:solidFill>
                  <a:srgbClr val="066FC0"/>
                </a:solidFill>
                <a:cs typeface="Trebuchet MS"/>
              </a:rPr>
              <a:t>a-b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265"/>
              </a:spcBef>
              <a:buNone/>
              <a:tabLst>
                <a:tab pos="755650" algn="l"/>
              </a:tabLst>
            </a:pPr>
            <a:r>
              <a:rPr lang="en-US" sz="2800" spc="20" dirty="0">
                <a:solidFill>
                  <a:srgbClr val="066FC0"/>
                </a:solidFill>
                <a:cs typeface="Trebuchet MS"/>
              </a:rPr>
              <a:t>a*b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380"/>
              </a:spcBef>
              <a:buNone/>
              <a:tabLst>
                <a:tab pos="755650" algn="l"/>
              </a:tabLst>
            </a:pPr>
            <a:r>
              <a:rPr lang="en-US" sz="2800" spc="-229" dirty="0">
                <a:solidFill>
                  <a:srgbClr val="066FC0"/>
                </a:solidFill>
                <a:cs typeface="Trebuchet MS"/>
              </a:rPr>
              <a:t>a/b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57935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8126B8-469E-B840-B490-04D8E289D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83" y="371061"/>
            <a:ext cx="10521246" cy="61158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59264C-9ADF-1B4E-A344-AD360FE964F1}"/>
              </a:ext>
            </a:extLst>
          </p:cNvPr>
          <p:cNvSpPr/>
          <p:nvPr/>
        </p:nvSpPr>
        <p:spPr>
          <a:xfrm>
            <a:off x="6172202" y="1688665"/>
            <a:ext cx="2510725" cy="664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EA8C0A-4878-6B4C-B333-5D4B3181286B}"/>
              </a:ext>
            </a:extLst>
          </p:cNvPr>
          <p:cNvSpPr/>
          <p:nvPr/>
        </p:nvSpPr>
        <p:spPr>
          <a:xfrm>
            <a:off x="4132941" y="1219127"/>
            <a:ext cx="538480" cy="2170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13F0F3-277B-E14A-8DCE-0B3EF7E27560}"/>
              </a:ext>
            </a:extLst>
          </p:cNvPr>
          <p:cNvSpPr/>
          <p:nvPr/>
        </p:nvSpPr>
        <p:spPr>
          <a:xfrm>
            <a:off x="833120" y="1381760"/>
            <a:ext cx="3058160" cy="1391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9C172-ACF0-FF45-86EE-99B65D0E9F53}"/>
              </a:ext>
            </a:extLst>
          </p:cNvPr>
          <p:cNvSpPr txBox="1"/>
          <p:nvPr/>
        </p:nvSpPr>
        <p:spPr>
          <a:xfrm>
            <a:off x="1332328" y="1503680"/>
            <a:ext cx="2440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Highlight the section of code you want to run then click run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5B8019-DCF0-B341-8EAE-F9C175498B44}"/>
              </a:ext>
            </a:extLst>
          </p:cNvPr>
          <p:cNvSpPr txBox="1"/>
          <p:nvPr/>
        </p:nvSpPr>
        <p:spPr>
          <a:xfrm>
            <a:off x="6130924" y="2264450"/>
            <a:ext cx="2440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Temp memory objects</a:t>
            </a:r>
          </a:p>
        </p:txBody>
      </p:sp>
    </p:spTree>
    <p:extLst>
      <p:ext uri="{BB962C8B-B14F-4D97-AF65-F5344CB8AC3E}">
        <p14:creationId xmlns:p14="http://schemas.microsoft.com/office/powerpoint/2010/main" val="2505038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35" dirty="0">
                <a:latin typeface="+mn-lt"/>
              </a:rPr>
              <a:t>Make </a:t>
            </a:r>
            <a:r>
              <a:rPr sz="6000" b="1" spc="-204" dirty="0">
                <a:latin typeface="+mn-lt"/>
              </a:rPr>
              <a:t>a</a:t>
            </a:r>
            <a:r>
              <a:rPr sz="6000" b="1" spc="-710" dirty="0">
                <a:latin typeface="+mn-lt"/>
              </a:rPr>
              <a:t> </a:t>
            </a:r>
            <a:r>
              <a:rPr sz="6000" b="1" spc="-229" dirty="0">
                <a:latin typeface="+mn-lt"/>
              </a:rPr>
              <a:t>Vector</a:t>
            </a:r>
            <a:endParaRPr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CB184A-C369-FE4C-AA07-602A053AC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039874"/>
            <a:ext cx="9199952" cy="3601212"/>
          </a:xfrm>
        </p:spPr>
        <p:txBody>
          <a:bodyPr>
            <a:no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000" spc="-160" dirty="0">
                <a:cs typeface="Trebuchet MS"/>
              </a:rPr>
              <a:t>Vectors are a data structure in R</a:t>
            </a:r>
            <a:endParaRPr lang="en-US" sz="2000" dirty="0">
              <a:cs typeface="Trebuchet MS"/>
            </a:endParaRP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pc="-150" dirty="0">
                <a:cs typeface="Trebuchet MS"/>
              </a:rPr>
              <a:t>-list</a:t>
            </a:r>
            <a:r>
              <a:rPr lang="en-US" spc="-210" dirty="0">
                <a:cs typeface="Trebuchet MS"/>
              </a:rPr>
              <a:t> </a:t>
            </a:r>
            <a:r>
              <a:rPr lang="en-US" spc="-110" dirty="0">
                <a:cs typeface="Trebuchet MS"/>
              </a:rPr>
              <a:t>of</a:t>
            </a:r>
            <a:r>
              <a:rPr lang="en-US" spc="-215" dirty="0">
                <a:cs typeface="Trebuchet MS"/>
              </a:rPr>
              <a:t> </a:t>
            </a:r>
            <a:r>
              <a:rPr lang="en-US" spc="-135" dirty="0">
                <a:cs typeface="Trebuchet MS"/>
              </a:rPr>
              <a:t>characters</a:t>
            </a: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pc="-135" dirty="0">
                <a:cs typeface="Trebuchet MS"/>
              </a:rPr>
              <a:t>-</a:t>
            </a:r>
            <a:r>
              <a:rPr lang="en-US" spc="-90" dirty="0">
                <a:cs typeface="Trebuchet MS"/>
              </a:rPr>
              <a:t>list of numbers</a:t>
            </a: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pc="-90" dirty="0">
                <a:cs typeface="Trebuchet MS"/>
              </a:rPr>
              <a:t>-must be same data type</a:t>
            </a:r>
            <a:endParaRPr lang="en-US" dirty="0">
              <a:cs typeface="Trebuchet MS"/>
            </a:endParaRPr>
          </a:p>
          <a:p>
            <a:pPr marL="355600" marR="513715" indent="-342900">
              <a:lnSpc>
                <a:spcPct val="120000"/>
              </a:lnSpc>
              <a:spcBef>
                <a:spcPts val="9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000" spc="-75" dirty="0">
                <a:cs typeface="Trebuchet MS"/>
              </a:rPr>
              <a:t>Use</a:t>
            </a:r>
            <a:r>
              <a:rPr lang="en-US" sz="2000" spc="-260" dirty="0">
                <a:cs typeface="Trebuchet MS"/>
              </a:rPr>
              <a:t> </a:t>
            </a:r>
            <a:r>
              <a:rPr lang="en-US" sz="2000" spc="-140" dirty="0">
                <a:cs typeface="Trebuchet MS"/>
              </a:rPr>
              <a:t>the</a:t>
            </a:r>
            <a:r>
              <a:rPr lang="en-US" sz="2000" spc="-254" dirty="0">
                <a:cs typeface="Trebuchet MS"/>
              </a:rPr>
              <a:t> </a:t>
            </a:r>
            <a:r>
              <a:rPr lang="en-US" sz="2000" spc="-215" dirty="0">
                <a:cs typeface="Trebuchet MS"/>
              </a:rPr>
              <a:t>c()</a:t>
            </a:r>
            <a:r>
              <a:rPr lang="en-US" sz="2000" spc="-245" dirty="0">
                <a:cs typeface="Trebuchet MS"/>
              </a:rPr>
              <a:t> </a:t>
            </a:r>
            <a:r>
              <a:rPr lang="en-US" sz="2000" spc="-114" dirty="0">
                <a:cs typeface="Trebuchet MS"/>
              </a:rPr>
              <a:t>command</a:t>
            </a:r>
            <a:r>
              <a:rPr lang="en-US" sz="2000" spc="-240" dirty="0">
                <a:cs typeface="Trebuchet MS"/>
              </a:rPr>
              <a:t> </a:t>
            </a:r>
            <a:r>
              <a:rPr lang="en-US" sz="2000" spc="-130" dirty="0">
                <a:cs typeface="Trebuchet MS"/>
              </a:rPr>
              <a:t>to</a:t>
            </a:r>
            <a:r>
              <a:rPr lang="en-US" sz="2000" spc="-250" dirty="0">
                <a:cs typeface="Trebuchet MS"/>
              </a:rPr>
              <a:t> </a:t>
            </a:r>
            <a:r>
              <a:rPr lang="en-US" sz="2000" spc="-155" dirty="0">
                <a:cs typeface="Trebuchet MS"/>
              </a:rPr>
              <a:t>enter</a:t>
            </a:r>
            <a:r>
              <a:rPr lang="en-US" sz="2000" spc="-250" dirty="0">
                <a:cs typeface="Trebuchet MS"/>
              </a:rPr>
              <a:t> </a:t>
            </a:r>
            <a:r>
              <a:rPr lang="en-US" sz="2000" spc="-150" dirty="0">
                <a:cs typeface="Trebuchet MS"/>
              </a:rPr>
              <a:t>a</a:t>
            </a:r>
            <a:r>
              <a:rPr lang="en-US" sz="2000" spc="-245" dirty="0">
                <a:cs typeface="Trebuchet MS"/>
              </a:rPr>
              <a:t> </a:t>
            </a:r>
            <a:r>
              <a:rPr lang="en-US" sz="2000" spc="-105" dirty="0">
                <a:cs typeface="Trebuchet MS"/>
              </a:rPr>
              <a:t>bunch</a:t>
            </a:r>
            <a:r>
              <a:rPr lang="en-US" sz="2000" spc="-240" dirty="0">
                <a:cs typeface="Trebuchet MS"/>
              </a:rPr>
              <a:t> </a:t>
            </a:r>
            <a:r>
              <a:rPr lang="en-US" sz="2000" spc="-120" dirty="0">
                <a:cs typeface="Trebuchet MS"/>
              </a:rPr>
              <a:t>of  </a:t>
            </a:r>
            <a:r>
              <a:rPr lang="en-US" sz="2000" spc="-105" dirty="0">
                <a:cs typeface="Trebuchet MS"/>
              </a:rPr>
              <a:t>numbers</a:t>
            </a:r>
            <a:r>
              <a:rPr lang="en-US" sz="2000" spc="-250" dirty="0">
                <a:cs typeface="Trebuchet MS"/>
              </a:rPr>
              <a:t> </a:t>
            </a:r>
            <a:r>
              <a:rPr lang="en-US" sz="2000" spc="-140" dirty="0">
                <a:cs typeface="Trebuchet MS"/>
              </a:rPr>
              <a:t>together</a:t>
            </a:r>
          </a:p>
          <a:p>
            <a:pPr marL="812800" marR="513715" lvl="1" indent="-342900">
              <a:lnSpc>
                <a:spcPct val="120000"/>
              </a:lnSpc>
              <a:spcBef>
                <a:spcPts val="9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c stands for combine</a:t>
            </a:r>
          </a:p>
          <a:p>
            <a:pPr marL="355600" indent="-342900">
              <a:spcBef>
                <a:spcPts val="6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000" spc="-135" dirty="0">
                <a:cs typeface="Trebuchet MS"/>
              </a:rPr>
              <a:t>Don’t</a:t>
            </a:r>
            <a:r>
              <a:rPr lang="en-US" sz="2000" spc="-240" dirty="0">
                <a:cs typeface="Trebuchet MS"/>
              </a:rPr>
              <a:t> </a:t>
            </a:r>
            <a:r>
              <a:rPr lang="en-US" sz="2000" spc="-95" dirty="0">
                <a:cs typeface="Trebuchet MS"/>
              </a:rPr>
              <a:t>know</a:t>
            </a:r>
            <a:r>
              <a:rPr lang="en-US" sz="2000" spc="-240" dirty="0">
                <a:cs typeface="Trebuchet MS"/>
              </a:rPr>
              <a:t> </a:t>
            </a:r>
            <a:r>
              <a:rPr lang="en-US" sz="2000" spc="-70" dirty="0">
                <a:cs typeface="Trebuchet MS"/>
              </a:rPr>
              <a:t>how</a:t>
            </a:r>
            <a:r>
              <a:rPr lang="en-US" sz="2000" spc="-240" dirty="0">
                <a:cs typeface="Trebuchet MS"/>
              </a:rPr>
              <a:t> </a:t>
            </a:r>
            <a:r>
              <a:rPr lang="en-US" sz="2000" spc="-130" dirty="0">
                <a:cs typeface="Trebuchet MS"/>
              </a:rPr>
              <a:t>to</a:t>
            </a:r>
            <a:r>
              <a:rPr lang="en-US" sz="2000" spc="-240" dirty="0">
                <a:cs typeface="Trebuchet MS"/>
              </a:rPr>
              <a:t> </a:t>
            </a:r>
            <a:r>
              <a:rPr lang="en-US" sz="2000" spc="-90" dirty="0">
                <a:cs typeface="Trebuchet MS"/>
              </a:rPr>
              <a:t>use</a:t>
            </a:r>
            <a:r>
              <a:rPr lang="en-US" sz="2000" spc="-250" dirty="0">
                <a:cs typeface="Trebuchet MS"/>
              </a:rPr>
              <a:t> </a:t>
            </a:r>
            <a:r>
              <a:rPr lang="en-US" sz="2000" spc="-25" dirty="0">
                <a:cs typeface="Trebuchet MS"/>
              </a:rPr>
              <a:t>it?</a:t>
            </a:r>
            <a:endParaRPr lang="en-US" sz="2000" dirty="0">
              <a:cs typeface="Trebuchet MS"/>
            </a:endParaRP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000" spc="-210" dirty="0">
                <a:cs typeface="Trebuchet MS"/>
              </a:rPr>
              <a:t>Type</a:t>
            </a:r>
            <a:r>
              <a:rPr lang="en-US" sz="2000" spc="-250" dirty="0">
                <a:cs typeface="Trebuchet MS"/>
              </a:rPr>
              <a:t> : </a:t>
            </a:r>
            <a:r>
              <a:rPr lang="en-US" sz="2000" spc="35" dirty="0">
                <a:solidFill>
                  <a:srgbClr val="066FC0"/>
                </a:solidFill>
                <a:cs typeface="Trebuchet MS"/>
              </a:rPr>
              <a:t>?c</a:t>
            </a:r>
            <a:endParaRPr lang="en-US" sz="2000" dirty="0">
              <a:solidFill>
                <a:srgbClr val="066FC0"/>
              </a:solidFill>
              <a:cs typeface="Trebuchet MS"/>
            </a:endParaRPr>
          </a:p>
          <a:p>
            <a:pPr lvl="1"/>
            <a:r>
              <a:rPr lang="en-US" dirty="0"/>
              <a:t>Putting a `?` before a command or object will retrieve the help for that object</a:t>
            </a:r>
          </a:p>
        </p:txBody>
      </p:sp>
    </p:spTree>
    <p:extLst>
      <p:ext uri="{BB962C8B-B14F-4D97-AF65-F5344CB8AC3E}">
        <p14:creationId xmlns:p14="http://schemas.microsoft.com/office/powerpoint/2010/main" val="1429981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28C2800-1FB6-014D-B65E-737BCF4C5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96" y="75111"/>
            <a:ext cx="10920548" cy="66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34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088D-6875-9949-80D6-75290CA8E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b="1" spc="-240" dirty="0">
                <a:latin typeface="+mn-lt"/>
              </a:rPr>
              <a:t>Typing</a:t>
            </a:r>
            <a:r>
              <a:rPr lang="en-US" sz="6700" b="1" spc="-390" dirty="0">
                <a:latin typeface="+mn-lt"/>
              </a:rPr>
              <a:t> </a:t>
            </a:r>
            <a:r>
              <a:rPr lang="en-US" sz="6700" b="1" spc="420" dirty="0">
                <a:latin typeface="+mn-lt"/>
              </a:rPr>
              <a:t>?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73E911-1F20-5D41-BE41-978DD994B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355600" marR="5080" indent="-342900">
              <a:lnSpc>
                <a:spcPts val="3790"/>
              </a:lnSpc>
              <a:spcBef>
                <a:spcPts val="2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70" dirty="0">
                <a:cs typeface="Trebuchet MS"/>
              </a:rPr>
              <a:t>Typing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10" dirty="0">
                <a:cs typeface="Trebuchet MS"/>
              </a:rPr>
              <a:t>“?”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25" dirty="0">
                <a:cs typeface="Trebuchet MS"/>
              </a:rPr>
              <a:t>then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the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command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name</a:t>
            </a:r>
            <a:r>
              <a:rPr lang="en-US" sz="3200" spc="-254" dirty="0">
                <a:cs typeface="Trebuchet MS"/>
              </a:rPr>
              <a:t> </a:t>
            </a:r>
            <a:r>
              <a:rPr lang="en-US" sz="3200" spc="-175" dirty="0">
                <a:cs typeface="Trebuchet MS"/>
              </a:rPr>
              <a:t>will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45" dirty="0">
                <a:cs typeface="Trebuchet MS"/>
              </a:rPr>
              <a:t>give  </a:t>
            </a:r>
            <a:r>
              <a:rPr lang="en-US" sz="3200" spc="-90" dirty="0">
                <a:cs typeface="Trebuchet MS"/>
              </a:rPr>
              <a:t>you </a:t>
            </a:r>
            <a:r>
              <a:rPr lang="en-US" sz="3200" spc="-135" dirty="0">
                <a:cs typeface="Trebuchet MS"/>
              </a:rPr>
              <a:t>help on </a:t>
            </a:r>
            <a:r>
              <a:rPr lang="en-US" sz="3200" spc="-140" dirty="0">
                <a:cs typeface="Trebuchet MS"/>
              </a:rPr>
              <a:t>the </a:t>
            </a:r>
            <a:r>
              <a:rPr lang="en-US" sz="3200" spc="-114" dirty="0">
                <a:cs typeface="Trebuchet MS"/>
              </a:rPr>
              <a:t>command name</a:t>
            </a:r>
            <a:endParaRPr lang="en-US" sz="3200" dirty="0">
              <a:cs typeface="Trebuchet MS"/>
            </a:endParaRPr>
          </a:p>
          <a:p>
            <a:pPr marL="355600" marR="139700" indent="-342900">
              <a:lnSpc>
                <a:spcPct val="101299"/>
              </a:lnSpc>
              <a:spcBef>
                <a:spcPts val="6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04" dirty="0">
                <a:cs typeface="Trebuchet MS"/>
              </a:rPr>
              <a:t>Typically, </a:t>
            </a:r>
            <a:r>
              <a:rPr lang="en-US" sz="3200" spc="-140" dirty="0">
                <a:cs typeface="Trebuchet MS"/>
              </a:rPr>
              <a:t>examples you can try may be available at the bottom of the help information</a:t>
            </a:r>
            <a:endParaRPr lang="en-US" sz="3200" spc="-745" dirty="0">
              <a:cs typeface="Trebuchet MS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40" dirty="0">
                <a:cs typeface="Trebuchet MS"/>
              </a:rPr>
              <a:t>Now </a:t>
            </a:r>
            <a:r>
              <a:rPr lang="en-US" sz="3200" spc="-160" dirty="0">
                <a:cs typeface="Trebuchet MS"/>
              </a:rPr>
              <a:t>let's </a:t>
            </a:r>
            <a:r>
              <a:rPr lang="en-US" sz="3200" spc="-90" dirty="0">
                <a:cs typeface="Trebuchet MS"/>
              </a:rPr>
              <a:t>use </a:t>
            </a:r>
            <a:r>
              <a:rPr lang="en-US" sz="3200" spc="-140" dirty="0">
                <a:cs typeface="Trebuchet MS"/>
              </a:rPr>
              <a:t>the </a:t>
            </a:r>
            <a:r>
              <a:rPr lang="en-US" sz="3200" spc="-725" dirty="0">
                <a:cs typeface="Trebuchet MS"/>
              </a:rPr>
              <a:t> </a:t>
            </a:r>
            <a:r>
              <a:rPr lang="en-US" sz="3200" spc="-215" dirty="0">
                <a:solidFill>
                  <a:schemeClr val="tx2">
                    <a:lumMod val="75000"/>
                    <a:lumOff val="25000"/>
                  </a:schemeClr>
                </a:solidFill>
                <a:cs typeface="Trebuchet MS"/>
              </a:rPr>
              <a:t>c() </a:t>
            </a:r>
            <a:r>
              <a:rPr lang="en-US" sz="3200" spc="-114" dirty="0">
                <a:cs typeface="Trebuchet MS"/>
              </a:rPr>
              <a:t>command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00" dirty="0">
                <a:solidFill>
                  <a:srgbClr val="066FC0"/>
                </a:solidFill>
                <a:cs typeface="Trebuchet MS"/>
              </a:rPr>
              <a:t>c(5,6,7,8)</a:t>
            </a: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50" dirty="0">
                <a:cs typeface="Trebuchet MS"/>
              </a:rPr>
              <a:t>This just prints the output to the screen</a:t>
            </a:r>
            <a:endParaRPr lang="en-US" sz="3200" dirty="0">
              <a:cs typeface="Trebuchet MS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07221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48834-3433-564E-8944-04A11872F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338" y="169779"/>
            <a:ext cx="7335835" cy="1268984"/>
          </a:xfrm>
        </p:spPr>
        <p:txBody>
          <a:bodyPr>
            <a:normAutofit fontScale="90000"/>
          </a:bodyPr>
          <a:lstStyle/>
          <a:p>
            <a:r>
              <a:rPr lang="en-US" sz="6700" b="1" spc="-135" dirty="0">
                <a:latin typeface="+mn-lt"/>
                <a:cs typeface="Trebuchet MS"/>
              </a:rPr>
              <a:t>Create an object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87848F-E247-4C40-9E46-2818DD1BE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763"/>
            <a:ext cx="10515600" cy="4351338"/>
          </a:xfrm>
        </p:spPr>
        <p:txBody>
          <a:bodyPr>
            <a:no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35" dirty="0">
                <a:cs typeface="Trebuchet MS"/>
              </a:rPr>
              <a:t>We can create an object for R to keep in its temporary memory</a:t>
            </a:r>
          </a:p>
          <a:p>
            <a:pPr marL="355600" marR="725170" indent="-342900">
              <a:lnSpc>
                <a:spcPct val="101899"/>
              </a:lnSpc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We will assign a name to the vector we used before</a:t>
            </a:r>
          </a:p>
          <a:p>
            <a:pPr marL="355600" marR="725170" indent="-342900">
              <a:lnSpc>
                <a:spcPct val="101899"/>
              </a:lnSpc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Type </a:t>
            </a:r>
            <a:r>
              <a:rPr lang="en-US" sz="3200" spc="-254" dirty="0">
                <a:cs typeface="Trebuchet MS"/>
              </a:rPr>
              <a:t>"d &lt;-" </a:t>
            </a:r>
            <a:r>
              <a:rPr lang="en-US" sz="3200" spc="-125" dirty="0">
                <a:cs typeface="Trebuchet MS"/>
              </a:rPr>
              <a:t>in </a:t>
            </a:r>
            <a:r>
              <a:rPr lang="en-US" sz="3200" spc="-145" dirty="0">
                <a:cs typeface="Trebuchet MS"/>
              </a:rPr>
              <a:t>front </a:t>
            </a:r>
            <a:r>
              <a:rPr lang="en-US" sz="3200" spc="-125" dirty="0">
                <a:cs typeface="Trebuchet MS"/>
              </a:rPr>
              <a:t>of </a:t>
            </a:r>
            <a:r>
              <a:rPr lang="en-US" sz="3200" spc="-200" dirty="0">
                <a:cs typeface="Trebuchet MS"/>
              </a:rPr>
              <a:t>c(5,6,7,8) </a:t>
            </a:r>
            <a:r>
              <a:rPr lang="en-US" sz="3200" spc="-130" dirty="0">
                <a:cs typeface="Trebuchet MS"/>
              </a:rPr>
              <a:t>: </a:t>
            </a:r>
            <a:r>
              <a:rPr lang="en-US" sz="3200" spc="-185" dirty="0">
                <a:solidFill>
                  <a:srgbClr val="066FC0"/>
                </a:solidFill>
                <a:cs typeface="Trebuchet MS"/>
              </a:rPr>
              <a:t>d &lt;- c(5,6,7,8) </a:t>
            </a:r>
            <a:endParaRPr lang="en-US" sz="3200" spc="-170" dirty="0">
              <a:cs typeface="Trebuchet MS"/>
            </a:endParaRPr>
          </a:p>
          <a:p>
            <a:pPr marL="266700" marR="543878" lvl="3" indent="-257175">
              <a:lnSpc>
                <a:spcPct val="101899"/>
              </a:lnSpc>
              <a:spcBef>
                <a:spcPts val="491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We created an R object called “d” that is a vector of 5,6,7,8</a:t>
            </a:r>
          </a:p>
          <a:p>
            <a:pPr marL="266700" marR="543878" lvl="3" indent="-257175">
              <a:lnSpc>
                <a:spcPct val="101899"/>
              </a:lnSpc>
              <a:spcBef>
                <a:spcPts val="491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Keyboard shortcut for &lt;-</a:t>
            </a:r>
          </a:p>
          <a:p>
            <a:pPr marL="466725" marR="543878" lvl="4">
              <a:lnSpc>
                <a:spcPct val="101899"/>
              </a:lnSpc>
              <a:spcBef>
                <a:spcPts val="491"/>
              </a:spcBef>
              <a:tabLst>
                <a:tab pos="266224" algn="l"/>
                <a:tab pos="266700" algn="l"/>
              </a:tabLst>
            </a:pPr>
            <a:r>
              <a:rPr lang="en-US" sz="3200" dirty="0"/>
              <a:t>-PC: </a:t>
            </a:r>
            <a:r>
              <a:rPr lang="en-US" sz="3200" spc="-139" dirty="0">
                <a:cs typeface="Trebuchet MS"/>
              </a:rPr>
              <a:t>Alt and - at the same time</a:t>
            </a:r>
          </a:p>
          <a:p>
            <a:pPr marL="466725" marR="543878" lvl="4">
              <a:lnSpc>
                <a:spcPct val="101899"/>
              </a:lnSpc>
              <a:spcBef>
                <a:spcPts val="491"/>
              </a:spcBef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-Mac: option and - at the same time</a:t>
            </a:r>
            <a:endParaRPr lang="en-US" sz="3200" dirty="0">
              <a:cs typeface="Trebuchet MS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1210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BB26C2-9658-9114-DE79-794D29A5C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6A9276-DC34-CDF6-057E-7D9B99B4FB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 platforms</a:t>
            </a:r>
          </a:p>
          <a:p>
            <a:pPr lvl="1"/>
            <a:r>
              <a:rPr lang="en-US" dirty="0"/>
              <a:t>R</a:t>
            </a:r>
          </a:p>
          <a:p>
            <a:pPr lvl="1"/>
            <a:r>
              <a:rPr lang="en-US" dirty="0"/>
              <a:t>Posit/R Studio</a:t>
            </a:r>
          </a:p>
          <a:p>
            <a:pPr lvl="1"/>
            <a:r>
              <a:rPr lang="en-US" dirty="0"/>
              <a:t>Posit Cloud/R Studio Cloud</a:t>
            </a:r>
          </a:p>
          <a:p>
            <a:r>
              <a:rPr lang="en-US" dirty="0"/>
              <a:t>R file types</a:t>
            </a:r>
          </a:p>
          <a:p>
            <a:pPr lvl="1"/>
            <a:r>
              <a:rPr lang="en-US" dirty="0"/>
              <a:t>R script</a:t>
            </a:r>
          </a:p>
          <a:p>
            <a:pPr lvl="1"/>
            <a:r>
              <a:rPr lang="en-US" dirty="0"/>
              <a:t>R markdown</a:t>
            </a:r>
          </a:p>
          <a:p>
            <a:pPr lvl="1"/>
            <a:r>
              <a:rPr lang="en-US" dirty="0"/>
              <a:t>R notebook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6952F0-0BBA-296C-25D6-D3117B9AD9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Basic R commands</a:t>
            </a:r>
          </a:p>
          <a:p>
            <a:r>
              <a:rPr lang="en-US" dirty="0"/>
              <a:t>R packages and built-in datasets</a:t>
            </a:r>
          </a:p>
          <a:p>
            <a:r>
              <a:rPr lang="en-US" dirty="0"/>
              <a:t>Data manipulation</a:t>
            </a:r>
          </a:p>
          <a:p>
            <a:r>
              <a:rPr lang="en-US" dirty="0"/>
              <a:t>Data visualization</a:t>
            </a:r>
          </a:p>
          <a:p>
            <a:r>
              <a:rPr lang="en-US" dirty="0"/>
              <a:t>Data import and export</a:t>
            </a:r>
          </a:p>
          <a:p>
            <a:r>
              <a:rPr lang="en-US" dirty="0"/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3094890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0992A20-CB7A-714F-8178-A5EA69293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41" y="92765"/>
            <a:ext cx="11038883" cy="676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74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35" dirty="0">
                <a:latin typeface="+mn-lt"/>
              </a:rPr>
              <a:t>Make </a:t>
            </a:r>
            <a:r>
              <a:rPr sz="6000" b="1" spc="-160" dirty="0">
                <a:latin typeface="+mn-lt"/>
              </a:rPr>
              <a:t>more</a:t>
            </a:r>
            <a:r>
              <a:rPr sz="6000" b="1" spc="-690" dirty="0">
                <a:latin typeface="+mn-lt"/>
              </a:rPr>
              <a:t> </a:t>
            </a:r>
            <a:r>
              <a:rPr sz="6000" b="1" spc="-204" dirty="0">
                <a:latin typeface="+mn-lt"/>
              </a:rPr>
              <a:t>vectors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5EB2AE-BF24-E04D-86C4-501E547DB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55" dirty="0">
                <a:solidFill>
                  <a:srgbClr val="066FC0"/>
                </a:solidFill>
                <a:cs typeface="Trebuchet MS"/>
              </a:rPr>
              <a:t>e &lt;- c(11,12,13,15)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95" dirty="0">
                <a:solidFill>
                  <a:srgbClr val="066FC0"/>
                </a:solidFill>
                <a:cs typeface="Trebuchet MS"/>
              </a:rPr>
              <a:t>f &lt;- c(1,2,3,4)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75" dirty="0">
                <a:solidFill>
                  <a:srgbClr val="066FC0"/>
                </a:solidFill>
                <a:cs typeface="Trebuchet MS"/>
              </a:rPr>
              <a:t>g &lt;- c(1,2,3,15)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07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6A89923-8A34-DD4B-8700-279A09B31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79" y="119269"/>
            <a:ext cx="11103975" cy="65200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2095C0-8FA4-C847-A9BA-75C25B6BABD2}"/>
              </a:ext>
            </a:extLst>
          </p:cNvPr>
          <p:cNvSpPr/>
          <p:nvPr/>
        </p:nvSpPr>
        <p:spPr>
          <a:xfrm>
            <a:off x="6502400" y="1920240"/>
            <a:ext cx="3302000" cy="772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35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200" dirty="0">
                <a:latin typeface="+mn-lt"/>
              </a:rPr>
              <a:t>Perform </a:t>
            </a:r>
            <a:r>
              <a:rPr sz="6000" b="1" spc="-229" dirty="0">
                <a:latin typeface="+mn-lt"/>
              </a:rPr>
              <a:t>Vector</a:t>
            </a:r>
            <a:r>
              <a:rPr sz="6000" b="1" spc="-505" dirty="0">
                <a:latin typeface="+mn-lt"/>
              </a:rPr>
              <a:t> </a:t>
            </a:r>
            <a:r>
              <a:rPr sz="6000" b="1" spc="-204" dirty="0">
                <a:latin typeface="+mn-lt"/>
              </a:rPr>
              <a:t>Calculations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3E56B9-0146-D04E-B125-6F272ADE4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10" dirty="0" err="1">
                <a:solidFill>
                  <a:srgbClr val="066FC0"/>
                </a:solidFill>
                <a:cs typeface="Trebuchet MS"/>
              </a:rPr>
              <a:t>d+e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55" dirty="0">
                <a:solidFill>
                  <a:srgbClr val="066FC0"/>
                </a:solidFill>
                <a:cs typeface="Trebuchet MS"/>
              </a:rPr>
              <a:t>d*e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00" dirty="0">
                <a:solidFill>
                  <a:srgbClr val="066FC0"/>
                </a:solidFill>
                <a:cs typeface="Trebuchet MS"/>
              </a:rPr>
              <a:t>f-g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70" dirty="0">
                <a:solidFill>
                  <a:srgbClr val="066FC0"/>
                </a:solidFill>
                <a:cs typeface="Trebuchet MS"/>
              </a:rPr>
              <a:t>f/g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908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2035CD-B4CB-7444-A081-4963F2478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93" y="323851"/>
            <a:ext cx="10925013" cy="640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78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604E1-DDF8-3C44-B6CE-F89052451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spc="-170" dirty="0">
                <a:latin typeface="+mn-lt"/>
              </a:rPr>
              <a:t>Combine</a:t>
            </a:r>
            <a:r>
              <a:rPr lang="en-US" sz="6000" b="1" spc="-375" dirty="0">
                <a:latin typeface="+mn-lt"/>
              </a:rPr>
              <a:t> </a:t>
            </a:r>
            <a:r>
              <a:rPr lang="en-US" sz="6000" b="1" spc="-220" dirty="0">
                <a:latin typeface="+mn-lt"/>
              </a:rPr>
              <a:t>Vectors</a:t>
            </a:r>
            <a:br>
              <a:rPr lang="en-US" sz="6000" b="1" dirty="0">
                <a:latin typeface="+mn-lt"/>
              </a:rPr>
            </a:br>
            <a:endParaRPr lang="en-US" sz="6000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DDD20C-812F-E946-8D5F-A5191BDEB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80" dirty="0">
                <a:solidFill>
                  <a:srgbClr val="066FC0"/>
                </a:solidFill>
                <a:cs typeface="Trebuchet MS"/>
              </a:rPr>
              <a:t>h &lt;- c(</a:t>
            </a:r>
            <a:r>
              <a:rPr lang="en-US" sz="3600" spc="-180" dirty="0" err="1">
                <a:solidFill>
                  <a:srgbClr val="066FC0"/>
                </a:solidFill>
                <a:cs typeface="Trebuchet MS"/>
              </a:rPr>
              <a:t>d,e</a:t>
            </a:r>
            <a:r>
              <a:rPr lang="en-US" sz="3600" spc="-180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h &lt;-</a:t>
            </a:r>
            <a:r>
              <a:rPr lang="en-US" sz="3600" spc="-150" dirty="0" err="1">
                <a:solidFill>
                  <a:srgbClr val="066FC0"/>
                </a:solidFill>
                <a:cs typeface="Trebuchet MS"/>
              </a:rPr>
              <a:t>rbind</a:t>
            </a: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(</a:t>
            </a:r>
            <a:r>
              <a:rPr lang="en-US" sz="3600" spc="-150" dirty="0" err="1">
                <a:solidFill>
                  <a:srgbClr val="066FC0"/>
                </a:solidFill>
                <a:cs typeface="Trebuchet MS"/>
              </a:rPr>
              <a:t>d,e</a:t>
            </a: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75" dirty="0">
                <a:solidFill>
                  <a:srgbClr val="066FC0"/>
                </a:solidFill>
                <a:cs typeface="Trebuchet MS"/>
              </a:rPr>
              <a:t>h &lt;- </a:t>
            </a:r>
            <a:r>
              <a:rPr lang="en-US" sz="3600" spc="-165" dirty="0" err="1">
                <a:solidFill>
                  <a:srgbClr val="066FC0"/>
                </a:solidFill>
                <a:cs typeface="Trebuchet MS"/>
              </a:rPr>
              <a:t>c</a:t>
            </a:r>
            <a:r>
              <a:rPr lang="en-US" sz="3600" spc="-175" dirty="0" err="1">
                <a:solidFill>
                  <a:srgbClr val="066FC0"/>
                </a:solidFill>
                <a:cs typeface="Trebuchet MS"/>
              </a:rPr>
              <a:t>b</a:t>
            </a:r>
            <a:r>
              <a:rPr lang="en-US" sz="3600" spc="-180" dirty="0" err="1">
                <a:solidFill>
                  <a:srgbClr val="066FC0"/>
                </a:solidFill>
                <a:cs typeface="Trebuchet MS"/>
              </a:rPr>
              <a:t>i</a:t>
            </a:r>
            <a:r>
              <a:rPr lang="en-US" sz="3600" spc="-70" dirty="0" err="1">
                <a:solidFill>
                  <a:srgbClr val="066FC0"/>
                </a:solidFill>
                <a:cs typeface="Trebuchet MS"/>
              </a:rPr>
              <a:t>n</a:t>
            </a:r>
            <a:r>
              <a:rPr lang="en-US" sz="3600" spc="-100" dirty="0" err="1">
                <a:solidFill>
                  <a:srgbClr val="066FC0"/>
                </a:solidFill>
                <a:cs typeface="Trebuchet MS"/>
              </a:rPr>
              <a:t>d</a:t>
            </a:r>
            <a:r>
              <a:rPr lang="en-US" sz="3600" spc="-204" dirty="0">
                <a:solidFill>
                  <a:srgbClr val="066FC0"/>
                </a:solidFill>
                <a:cs typeface="Trebuchet MS"/>
              </a:rPr>
              <a:t>(</a:t>
            </a:r>
            <a:r>
              <a:rPr lang="en-US" sz="3600" spc="-100" dirty="0" err="1">
                <a:solidFill>
                  <a:srgbClr val="066FC0"/>
                </a:solidFill>
                <a:cs typeface="Trebuchet MS"/>
              </a:rPr>
              <a:t>d</a:t>
            </a:r>
            <a:r>
              <a:rPr lang="en-US" sz="3600" spc="-215" dirty="0" err="1">
                <a:solidFill>
                  <a:srgbClr val="066FC0"/>
                </a:solidFill>
                <a:cs typeface="Trebuchet MS"/>
              </a:rPr>
              <a:t>,</a:t>
            </a:r>
            <a:r>
              <a:rPr lang="en-US" sz="3600" spc="-325" dirty="0" err="1">
                <a:solidFill>
                  <a:srgbClr val="066FC0"/>
                </a:solidFill>
                <a:cs typeface="Trebuchet MS"/>
              </a:rPr>
              <a:t>e</a:t>
            </a:r>
            <a:r>
              <a:rPr lang="en-US" sz="3600" spc="-204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endParaRPr lang="en-US" sz="36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988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0EFAAE0-ACED-E94A-9EDA-0F4372913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37" y="96221"/>
            <a:ext cx="10957526" cy="66655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66D66E-67C8-0444-96B7-8B9073FA28F1}"/>
              </a:ext>
            </a:extLst>
          </p:cNvPr>
          <p:cNvSpPr/>
          <p:nvPr/>
        </p:nvSpPr>
        <p:spPr>
          <a:xfrm>
            <a:off x="6533322" y="1404730"/>
            <a:ext cx="4850295" cy="437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15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149012"/>
            <a:ext cx="10515600" cy="853439"/>
          </a:xfrm>
          <a:prstGeom prst="rect">
            <a:avLst/>
          </a:prstGeom>
        </p:spPr>
        <p:txBody>
          <a:bodyPr spcFirstLastPara="1" vert="horz" wrap="square" lIns="0" tIns="9525" rIns="0" bIns="0" rtlCol="0" anchor="ctr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000" b="1" spc="-180" dirty="0">
                <a:latin typeface="+mn-lt"/>
              </a:rPr>
              <a:t>Let</a:t>
            </a:r>
            <a:r>
              <a:rPr lang="en-US" sz="6000" b="1" spc="-180" dirty="0">
                <a:latin typeface="+mn-lt"/>
              </a:rPr>
              <a:t>'</a:t>
            </a:r>
            <a:r>
              <a:rPr sz="6000" b="1" spc="-180" dirty="0">
                <a:latin typeface="+mn-lt"/>
              </a:rPr>
              <a:t>s </a:t>
            </a:r>
            <a:r>
              <a:rPr sz="6000" b="1" spc="-26" dirty="0">
                <a:latin typeface="+mn-lt"/>
              </a:rPr>
              <a:t>Make </a:t>
            </a:r>
            <a:r>
              <a:rPr sz="6000" b="1" spc="-153" dirty="0">
                <a:latin typeface="+mn-lt"/>
              </a:rPr>
              <a:t>a</a:t>
            </a:r>
            <a:r>
              <a:rPr sz="6000" b="1" spc="-563" dirty="0">
                <a:latin typeface="+mn-lt"/>
              </a:rPr>
              <a:t> </a:t>
            </a:r>
            <a:r>
              <a:rPr lang="en-US" sz="6000" b="1" spc="-563" dirty="0">
                <a:latin typeface="+mn-lt"/>
              </a:rPr>
              <a:t>Data </a:t>
            </a:r>
            <a:r>
              <a:rPr sz="6000" b="1" spc="-225" dirty="0">
                <a:latin typeface="+mn-lt"/>
              </a:rPr>
              <a:t>Table!</a:t>
            </a:r>
            <a:endParaRPr sz="6000" b="1" dirty="0">
              <a:latin typeface="+mn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33950" y="1100780"/>
            <a:ext cx="4813225" cy="4405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266224" algn="l"/>
                <a:tab pos="266700" algn="l"/>
              </a:tabLst>
            </a:pPr>
            <a:r>
              <a:rPr lang="en-US" sz="2800" spc="-143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h &lt;- </a:t>
            </a:r>
            <a:r>
              <a:rPr sz="2800" spc="-143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rbind</a:t>
            </a:r>
            <a:r>
              <a:rPr sz="2800" spc="-143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(d,e,f,g)</a:t>
            </a:r>
            <a:endParaRPr sz="2800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3DE7AF3-E27A-2A45-8535-409593A5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580" y="1541285"/>
            <a:ext cx="85090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06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A0203-5733-4C43-8DBB-BA572A411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10277021" cy="1268984"/>
          </a:xfrm>
        </p:spPr>
        <p:txBody>
          <a:bodyPr>
            <a:noAutofit/>
          </a:bodyPr>
          <a:lstStyle/>
          <a:p>
            <a:r>
              <a:rPr lang="en-US" sz="6000" b="1" spc="-160" dirty="0">
                <a:latin typeface="+mn-lt"/>
              </a:rPr>
              <a:t>Column </a:t>
            </a:r>
            <a:r>
              <a:rPr lang="en-US" sz="6000" b="1" spc="-145" dirty="0">
                <a:latin typeface="+mn-lt"/>
              </a:rPr>
              <a:t>and </a:t>
            </a:r>
            <a:r>
              <a:rPr lang="en-US" sz="6000" b="1" spc="-150" dirty="0">
                <a:latin typeface="+mn-lt"/>
              </a:rPr>
              <a:t>Row</a:t>
            </a:r>
            <a:r>
              <a:rPr lang="en-US" sz="6000" b="1" spc="-1030" dirty="0">
                <a:latin typeface="+mn-lt"/>
              </a:rPr>
              <a:t> </a:t>
            </a:r>
            <a:r>
              <a:rPr lang="en-US" sz="6000" b="1" spc="-120" dirty="0">
                <a:latin typeface="+mn-lt"/>
              </a:rPr>
              <a:t>Names</a:t>
            </a:r>
            <a:endParaRPr lang="en-US"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2D40E-61B0-7A4B-9792-DC2F65785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457" y="1841863"/>
            <a:ext cx="10635343" cy="3993456"/>
          </a:xfrm>
        </p:spPr>
        <p:txBody>
          <a:bodyPr>
            <a:normAutofit lnSpcReduction="10000"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20" dirty="0">
                <a:cs typeface="Trebuchet MS"/>
              </a:rPr>
              <a:t>Independent </a:t>
            </a:r>
            <a:r>
              <a:rPr lang="en-US" sz="3600" spc="-125" dirty="0">
                <a:cs typeface="Trebuchet MS"/>
              </a:rPr>
              <a:t>of </a:t>
            </a:r>
            <a:r>
              <a:rPr lang="en-US" sz="3600" spc="-140" dirty="0">
                <a:cs typeface="Trebuchet MS"/>
              </a:rPr>
              <a:t>the</a:t>
            </a:r>
            <a:r>
              <a:rPr lang="en-US" sz="3600" spc="-484" dirty="0">
                <a:cs typeface="Trebuchet MS"/>
              </a:rPr>
              <a:t> </a:t>
            </a:r>
            <a:r>
              <a:rPr lang="en-US" sz="3600" spc="-170" dirty="0">
                <a:cs typeface="Trebuchet MS"/>
              </a:rPr>
              <a:t>data</a:t>
            </a:r>
            <a:endParaRPr lang="en-US" sz="3600" dirty="0"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35" dirty="0">
                <a:cs typeface="Trebuchet MS"/>
              </a:rPr>
              <a:t>Makes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90" dirty="0">
                <a:cs typeface="Trebuchet MS"/>
              </a:rPr>
              <a:t>it</a:t>
            </a:r>
            <a:r>
              <a:rPr lang="en-US" sz="3600" spc="-240" dirty="0">
                <a:cs typeface="Trebuchet MS"/>
              </a:rPr>
              <a:t> e</a:t>
            </a:r>
            <a:r>
              <a:rPr lang="en-US" sz="3600" spc="-140" dirty="0">
                <a:cs typeface="Trebuchet MS"/>
              </a:rPr>
              <a:t>asier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30" dirty="0">
                <a:cs typeface="Trebuchet MS"/>
              </a:rPr>
              <a:t>to</a:t>
            </a:r>
            <a:r>
              <a:rPr lang="en-US" sz="3600" spc="-240" dirty="0">
                <a:cs typeface="Trebuchet MS"/>
              </a:rPr>
              <a:t> </a:t>
            </a:r>
            <a:r>
              <a:rPr lang="en-US" sz="3600" spc="-114" dirty="0">
                <a:cs typeface="Trebuchet MS"/>
              </a:rPr>
              <a:t>work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40" dirty="0">
                <a:cs typeface="Trebuchet MS"/>
              </a:rPr>
              <a:t>with</a:t>
            </a:r>
            <a:r>
              <a:rPr lang="en-US" sz="3600" spc="-235" dirty="0">
                <a:cs typeface="Trebuchet MS"/>
              </a:rPr>
              <a:t> </a:t>
            </a:r>
            <a:r>
              <a:rPr lang="en-US" sz="3600" spc="-165" dirty="0">
                <a:cs typeface="Trebuchet MS"/>
              </a:rPr>
              <a:t>data</a:t>
            </a:r>
            <a:r>
              <a:rPr lang="en-US" sz="3600" spc="-235" dirty="0">
                <a:cs typeface="Trebuchet MS"/>
              </a:rPr>
              <a:t> </a:t>
            </a:r>
            <a:r>
              <a:rPr lang="en-US" sz="3600" spc="-185" dirty="0">
                <a:cs typeface="Trebuchet MS"/>
              </a:rPr>
              <a:t>later</a:t>
            </a:r>
            <a:endParaRPr lang="en-US" sz="3600" dirty="0">
              <a:cs typeface="Trebuchet MS"/>
            </a:endParaRPr>
          </a:p>
          <a:p>
            <a:pPr marL="755650" lvl="1" indent="-285750">
              <a:spcBef>
                <a:spcPts val="640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114" dirty="0" err="1">
                <a:cs typeface="Trebuchet MS"/>
              </a:rPr>
              <a:t>colnames</a:t>
            </a:r>
            <a:endParaRPr lang="en-US" sz="3200" dirty="0">
              <a:cs typeface="Trebuchet MS"/>
            </a:endParaRPr>
          </a:p>
          <a:p>
            <a:pPr marL="755650" lvl="1" indent="-285750">
              <a:spcBef>
                <a:spcPts val="74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140" dirty="0" err="1">
                <a:cs typeface="Trebuchet MS"/>
              </a:rPr>
              <a:t>rownames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7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10" dirty="0">
                <a:cs typeface="Trebuchet MS"/>
              </a:rPr>
              <a:t>Type </a:t>
            </a:r>
            <a:r>
              <a:rPr lang="en-US" sz="3600" spc="-140" dirty="0">
                <a:cs typeface="Trebuchet MS"/>
              </a:rPr>
              <a:t>the</a:t>
            </a:r>
            <a:r>
              <a:rPr lang="en-US" sz="3600" spc="-285" dirty="0">
                <a:cs typeface="Trebuchet MS"/>
              </a:rPr>
              <a:t> </a:t>
            </a:r>
            <a:r>
              <a:rPr lang="en-US" sz="3600" spc="-155" dirty="0">
                <a:cs typeface="Trebuchet MS"/>
              </a:rPr>
              <a:t>following:</a:t>
            </a:r>
            <a:endParaRPr lang="en-US" sz="3600" dirty="0">
              <a:cs typeface="Trebuchet MS"/>
            </a:endParaRPr>
          </a:p>
          <a:p>
            <a:pPr marL="755650" lvl="1" indent="-285750">
              <a:spcBef>
                <a:spcPts val="66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210" dirty="0" err="1">
                <a:solidFill>
                  <a:srgbClr val="066FC0"/>
                </a:solidFill>
                <a:cs typeface="Trebuchet MS"/>
              </a:rPr>
              <a:t>colnames</a:t>
            </a:r>
            <a:r>
              <a:rPr lang="en-US" sz="3200" spc="-210" dirty="0">
                <a:solidFill>
                  <a:srgbClr val="066FC0"/>
                </a:solidFill>
                <a:cs typeface="Trebuchet MS"/>
              </a:rPr>
              <a:t>(h) &lt;- c("Col1","Col2","Col3","Col4")</a:t>
            </a:r>
          </a:p>
          <a:p>
            <a:pPr marL="755650" lvl="1" indent="-285750">
              <a:spcBef>
                <a:spcPts val="66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210" dirty="0" err="1">
                <a:solidFill>
                  <a:srgbClr val="066FC0"/>
                </a:solidFill>
                <a:cs typeface="Trebuchet MS"/>
              </a:rPr>
              <a:t>rownames</a:t>
            </a:r>
            <a:r>
              <a:rPr lang="en-US" sz="3200" spc="-210" dirty="0">
                <a:solidFill>
                  <a:srgbClr val="066FC0"/>
                </a:solidFill>
                <a:cs typeface="Trebuchet MS"/>
              </a:rPr>
              <a:t>(h) &lt;- c("Row1","Row2","Row3","Row4")</a:t>
            </a:r>
            <a:endParaRPr lang="en-US" sz="32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655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CDA6A8-1DFC-CE44-BE8E-D54852ED0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40" y="39756"/>
            <a:ext cx="11059216" cy="67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38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CBEB9C-5BA9-6BF7-025C-70D030BEC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82FC81-8FD5-934E-8648-6E3BAFD64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programming language and open-source software environment that can</a:t>
            </a:r>
          </a:p>
          <a:p>
            <a:pPr lvl="1"/>
            <a:r>
              <a:rPr lang="en-US" dirty="0"/>
              <a:t>Manipulate data</a:t>
            </a:r>
          </a:p>
          <a:p>
            <a:pPr lvl="1"/>
            <a:r>
              <a:rPr lang="en-US" dirty="0"/>
              <a:t>Visualize data</a:t>
            </a:r>
          </a:p>
          <a:p>
            <a:pPr lvl="1"/>
            <a:r>
              <a:rPr lang="en-US" dirty="0"/>
              <a:t>Perform statistics</a:t>
            </a:r>
          </a:p>
          <a:p>
            <a:r>
              <a:rPr lang="en-US" dirty="0"/>
              <a:t>Free and relatively easy to run in any environment</a:t>
            </a:r>
          </a:p>
          <a:p>
            <a:r>
              <a:rPr lang="en-US" dirty="0">
                <a:hlinkClick r:id="rId2"/>
              </a:rPr>
              <a:t>https://www.r-project.org/</a:t>
            </a:r>
            <a:endParaRPr lang="en-US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127550-6E02-0F9E-3510-CF6554544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612" y="284672"/>
            <a:ext cx="2079973" cy="1621396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503626C-B364-0E9D-9CF0-DBA6AB2DD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589" y="1340846"/>
            <a:ext cx="4975654" cy="46559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75565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5262"/>
            <a:ext cx="10515600" cy="1325563"/>
          </a:xfrm>
          <a:prstGeom prst="rect">
            <a:avLst/>
          </a:prstGeom>
        </p:spPr>
        <p:txBody>
          <a:bodyPr spcFirstLastPara="1" vert="horz" wrap="square" lIns="0" tIns="9525" rIns="0" bIns="0" rtlCol="0" anchor="ctr" anchorCtr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6000" b="1" spc="-150" dirty="0">
                <a:latin typeface="+mn-lt"/>
              </a:rPr>
              <a:t>Save </a:t>
            </a:r>
            <a:r>
              <a:rPr lang="en-US" sz="6000" b="1" spc="-139" dirty="0">
                <a:latin typeface="+mn-lt"/>
              </a:rPr>
              <a:t>your amazing work</a:t>
            </a:r>
            <a:r>
              <a:rPr sz="6000" b="1" spc="-105" dirty="0">
                <a:latin typeface="+mn-lt"/>
              </a:rPr>
              <a:t>!</a:t>
            </a:r>
            <a:endParaRPr sz="6000" b="1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112098-9F55-0E4E-94B8-5F9797730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903" y="1360825"/>
            <a:ext cx="8996596" cy="5497175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5F1419-583B-BD41-B249-C51EBA0AA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365" y="2329346"/>
            <a:ext cx="4165600" cy="3365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3DEBE-194B-DA44-938F-9527524131E3}"/>
              </a:ext>
            </a:extLst>
          </p:cNvPr>
          <p:cNvSpPr/>
          <p:nvPr/>
        </p:nvSpPr>
        <p:spPr>
          <a:xfrm>
            <a:off x="2093843" y="2027583"/>
            <a:ext cx="198783" cy="2385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998708-D678-CC4A-8509-656F66A9F215}"/>
              </a:ext>
            </a:extLst>
          </p:cNvPr>
          <p:cNvSpPr/>
          <p:nvPr/>
        </p:nvSpPr>
        <p:spPr>
          <a:xfrm>
            <a:off x="4023360" y="2621280"/>
            <a:ext cx="1066800" cy="162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9A83AE-9DD7-344A-8F26-AC9A9BEB1931}"/>
              </a:ext>
            </a:extLst>
          </p:cNvPr>
          <p:cNvSpPr/>
          <p:nvPr/>
        </p:nvSpPr>
        <p:spPr>
          <a:xfrm>
            <a:off x="6187440" y="5384800"/>
            <a:ext cx="721360" cy="3100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590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46B871-5FFF-C64F-BDBC-C61D4B66E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26" y="167253"/>
            <a:ext cx="10620373" cy="65234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6572EC-6987-7046-9C35-4136780EB254}"/>
              </a:ext>
            </a:extLst>
          </p:cNvPr>
          <p:cNvSpPr/>
          <p:nvPr/>
        </p:nvSpPr>
        <p:spPr>
          <a:xfrm>
            <a:off x="6421120" y="3078480"/>
            <a:ext cx="386080" cy="223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C32CC-FD98-954F-9F70-9091AECD922C}"/>
              </a:ext>
            </a:extLst>
          </p:cNvPr>
          <p:cNvSpPr/>
          <p:nvPr/>
        </p:nvSpPr>
        <p:spPr>
          <a:xfrm>
            <a:off x="6421120" y="4572000"/>
            <a:ext cx="4714240" cy="25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15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FE8E1-5B66-1E00-5F4A-9FF1B1A8A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1: 1_Basic_Commands.Rmd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893FF-167D-8EB9-25E6-754A3292A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just practiced creating a R script to manipulate basic data.</a:t>
            </a:r>
          </a:p>
          <a:p>
            <a:r>
              <a:rPr lang="en-US" dirty="0"/>
              <a:t>Try running the 1_Basic_Command.Rmd Notebook to reinforce your skills and learn about running R Markdown.</a:t>
            </a:r>
          </a:p>
          <a:p>
            <a:r>
              <a:rPr lang="en-US" dirty="0"/>
              <a:t>Please let me know if you run into any issues or have any questions.</a:t>
            </a:r>
          </a:p>
        </p:txBody>
      </p:sp>
    </p:spTree>
    <p:extLst>
      <p:ext uri="{BB962C8B-B14F-4D97-AF65-F5344CB8AC3E}">
        <p14:creationId xmlns:p14="http://schemas.microsoft.com/office/powerpoint/2010/main" val="1073785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BB28-396C-504D-A8F3-E30454E43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47587-FF86-5643-9E63-E0AB251F0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So far, we have:</a:t>
            </a:r>
          </a:p>
          <a:p>
            <a:pPr lvl="1"/>
            <a:r>
              <a:rPr lang="en-US" dirty="0"/>
              <a:t>Accessed R via R Studio or R Studio Cloud</a:t>
            </a:r>
          </a:p>
          <a:p>
            <a:pPr lvl="1"/>
            <a:r>
              <a:rPr lang="en-US" dirty="0"/>
              <a:t>Created a script</a:t>
            </a:r>
          </a:p>
          <a:p>
            <a:pPr lvl="1"/>
            <a:r>
              <a:rPr lang="en-US" dirty="0"/>
              <a:t>Done basic math operations</a:t>
            </a:r>
          </a:p>
          <a:p>
            <a:pPr lvl="1"/>
            <a:r>
              <a:rPr lang="en-US" dirty="0"/>
              <a:t>Created and used vectors</a:t>
            </a:r>
          </a:p>
          <a:p>
            <a:pPr lvl="1"/>
            <a:r>
              <a:rPr lang="en-US" dirty="0"/>
              <a:t>Done vector math</a:t>
            </a:r>
          </a:p>
          <a:p>
            <a:pPr lvl="1"/>
            <a:r>
              <a:rPr lang="en-US" dirty="0"/>
              <a:t>Created a data frame with named rows and cols</a:t>
            </a:r>
          </a:p>
          <a:p>
            <a:pPr lvl="1"/>
            <a:r>
              <a:rPr lang="en-US" dirty="0"/>
              <a:t>Run a markdown notebook reinforcing these concepts</a:t>
            </a:r>
          </a:p>
          <a:p>
            <a:r>
              <a:rPr lang="en-US" dirty="0"/>
              <a:t>Up next:</a:t>
            </a:r>
          </a:p>
          <a:p>
            <a:pPr lvl="1"/>
            <a:r>
              <a:rPr lang="en-US" dirty="0"/>
              <a:t>R Built-In Datasets</a:t>
            </a:r>
          </a:p>
        </p:txBody>
      </p:sp>
    </p:spTree>
    <p:extLst>
      <p:ext uri="{BB962C8B-B14F-4D97-AF65-F5344CB8AC3E}">
        <p14:creationId xmlns:p14="http://schemas.microsoft.com/office/powerpoint/2010/main" val="37396276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CA8A4-8A09-156E-E10B-5B5095238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Built-in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D0DA0-92C6-27DF-B759-A09947823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Datasets can be imported to or exported from R, however base R and some packages include built-in datasets</a:t>
            </a:r>
          </a:p>
          <a:p>
            <a:r>
              <a:rPr lang="en-US" dirty="0"/>
              <a:t>Built-in datasets are helpful for learning about data wrangling and testing functionality</a:t>
            </a:r>
          </a:p>
          <a:p>
            <a:r>
              <a:rPr lang="en-US" dirty="0"/>
              <a:t>Since they do not require complex import, they are ideal for many situations</a:t>
            </a:r>
          </a:p>
        </p:txBody>
      </p:sp>
    </p:spTree>
    <p:extLst>
      <p:ext uri="{BB962C8B-B14F-4D97-AF65-F5344CB8AC3E}">
        <p14:creationId xmlns:p14="http://schemas.microsoft.com/office/powerpoint/2010/main" val="6690173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76419"/>
            <a:ext cx="10515600" cy="1502976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Activity 2: </a:t>
            </a:r>
            <a:br>
              <a:rPr lang="en-US" sz="6000" b="1" dirty="0">
                <a:latin typeface="+mn-lt"/>
              </a:rPr>
            </a:br>
            <a:r>
              <a:rPr lang="en-US" sz="3600" b="1" dirty="0">
                <a:latin typeface="+mn-lt"/>
              </a:rPr>
              <a:t>Built-in Datasets</a:t>
            </a:r>
            <a:endParaRPr sz="36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61BD2-0C04-FE4C-8BF9-9B1BD6540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/>
              <a:t>Click on the 2_Datasets.Rmd file</a:t>
            </a:r>
          </a:p>
          <a:p>
            <a:endParaRPr lang="en-US" sz="3200" dirty="0"/>
          </a:p>
          <a:p>
            <a:r>
              <a:rPr lang="en-US" sz="3200" dirty="0"/>
              <a:t>This file explores working with built-in datasets and base R plotting</a:t>
            </a:r>
          </a:p>
          <a:p>
            <a:endParaRPr lang="en-US" sz="3200" dirty="0"/>
          </a:p>
          <a:p>
            <a:r>
              <a:rPr lang="en-US" sz="3200" dirty="0"/>
              <a:t>We will work with the Iris dataset from Base R</a:t>
            </a:r>
            <a:endParaRPr lang="en-US" sz="2400" dirty="0"/>
          </a:p>
          <a:p>
            <a:pPr marL="457200" lvl="2" indent="-457200"/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3358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24981-EE7B-2E49-8474-4900FFC0E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Data Manipulation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3941B7-3C39-400A-B8D2-EAEF790184C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974158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7E1762-730E-C142-B659-A9F2ABCE7F13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6" y="986389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a package?</a:t>
            </a: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F55AFF05-5407-4217-97D7-0E16CE86AFD5}"/>
              </a:ext>
            </a:extLst>
          </p:cNvPr>
          <p:cNvGraphicFramePr/>
          <p:nvPr/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21917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/>
        </p:nvSpPr>
        <p:spPr>
          <a:xfrm>
            <a:off x="5735900" y="2991167"/>
            <a:ext cx="9388400" cy="10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A0BAC93-CEB3-3648-8604-14C87EAFE87C}"/>
              </a:ext>
            </a:extLst>
          </p:cNvPr>
          <p:cNvGrpSpPr/>
          <p:nvPr/>
        </p:nvGrpSpPr>
        <p:grpSpPr>
          <a:xfrm>
            <a:off x="326036" y="1127064"/>
            <a:ext cx="11539928" cy="4186928"/>
            <a:chOff x="152400" y="1337733"/>
            <a:chExt cx="11539928" cy="4186928"/>
          </a:xfrm>
        </p:grpSpPr>
        <p:pic>
          <p:nvPicPr>
            <p:cNvPr id="136" name="Google Shape;136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56178" y="5123387"/>
              <a:ext cx="246044" cy="274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01533" y="4726868"/>
              <a:ext cx="707136" cy="7977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2302" y="2688801"/>
              <a:ext cx="707133" cy="821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87902" y="2688768"/>
              <a:ext cx="707133" cy="821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436590" y="2695464"/>
              <a:ext cx="707133" cy="8081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3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332402" y="2687034"/>
              <a:ext cx="707133" cy="824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3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9871621" y="3931500"/>
              <a:ext cx="707136" cy="818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3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165434" y="1622634"/>
              <a:ext cx="723465" cy="8385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3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559244" y="2689417"/>
              <a:ext cx="707137" cy="8202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858DD6D-1745-414F-B782-0F9998623ECB}"/>
                </a:ext>
              </a:extLst>
            </p:cNvPr>
            <p:cNvGrpSpPr/>
            <p:nvPr/>
          </p:nvGrpSpPr>
          <p:grpSpPr>
            <a:xfrm>
              <a:off x="152400" y="1337733"/>
              <a:ext cx="11539928" cy="4060547"/>
              <a:chOff x="152400" y="1337733"/>
              <a:chExt cx="11539928" cy="4060547"/>
            </a:xfrm>
          </p:grpSpPr>
          <p:pic>
            <p:nvPicPr>
              <p:cNvPr id="135" name="Google Shape;135;p30"/>
              <p:cNvPicPr preferRelativeResize="0"/>
              <p:nvPr/>
            </p:nvPicPr>
            <p:blipFill rotWithShape="1">
              <a:blip r:embed="rId12">
                <a:alphaModFix/>
              </a:blip>
              <a:srcRect l="2890" t="23631" r="4097" b="12425"/>
              <a:stretch/>
            </p:blipFill>
            <p:spPr>
              <a:xfrm>
                <a:off x="352269" y="1622634"/>
                <a:ext cx="11340059" cy="3775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637FE59-3333-2A49-AE99-307238FA4837}"/>
                  </a:ext>
                </a:extLst>
              </p:cNvPr>
              <p:cNvSpPr/>
              <p:nvPr/>
            </p:nvSpPr>
            <p:spPr>
              <a:xfrm>
                <a:off x="152400" y="1337733"/>
                <a:ext cx="778933" cy="5757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3CF6BA5-5D5A-0449-A415-8BD90AE3C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err="1">
                <a:latin typeface="+mn-lt"/>
              </a:rPr>
              <a:t>Tidyverse</a:t>
            </a:r>
            <a:endParaRPr lang="en-US" sz="6000" b="1" dirty="0"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3444AA-3E50-1141-A7B2-46084371FB3C}"/>
              </a:ext>
            </a:extLst>
          </p:cNvPr>
          <p:cNvSpPr/>
          <p:nvPr/>
        </p:nvSpPr>
        <p:spPr>
          <a:xfrm>
            <a:off x="6224147" y="5313992"/>
            <a:ext cx="6096000" cy="14619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9525" lvl="2">
              <a:spcBef>
                <a:spcPts val="641"/>
              </a:spcBef>
              <a:tabLst>
                <a:tab pos="266224" algn="l"/>
                <a:tab pos="266700" algn="l"/>
              </a:tabLst>
            </a:pPr>
            <a:r>
              <a:rPr lang="en-US" sz="2800" dirty="0">
                <a:latin typeface="Trebuchet MS" panose="020B0703020202090204" pitchFamily="34" charset="0"/>
                <a:cs typeface="Trebuchet MS"/>
              </a:rPr>
              <a:t>First time install: </a:t>
            </a:r>
            <a:r>
              <a:rPr lang="en-US" sz="2800" dirty="0" err="1">
                <a:solidFill>
                  <a:srgbClr val="066FC0"/>
                </a:solidFill>
                <a:latin typeface="Trebuchet MS" panose="020B0703020202090204" pitchFamily="34" charset="0"/>
              </a:rPr>
              <a:t>install.packages</a:t>
            </a:r>
            <a:r>
              <a:rPr lang="en-US" sz="2800" dirty="0">
                <a:solidFill>
                  <a:srgbClr val="066FC0"/>
                </a:solidFill>
                <a:latin typeface="Trebuchet MS" panose="020B0703020202090204" pitchFamily="34" charset="0"/>
              </a:rPr>
              <a:t>("</a:t>
            </a:r>
            <a:r>
              <a:rPr lang="en-US" sz="2800" dirty="0" err="1">
                <a:solidFill>
                  <a:srgbClr val="066FC0"/>
                </a:solidFill>
                <a:latin typeface="Trebuchet MS" panose="020B0703020202090204" pitchFamily="34" charset="0"/>
              </a:rPr>
              <a:t>tidyverse</a:t>
            </a:r>
            <a:r>
              <a:rPr lang="en-US" sz="2800" dirty="0">
                <a:solidFill>
                  <a:srgbClr val="066FC0"/>
                </a:solidFill>
                <a:latin typeface="Trebuchet MS" panose="020B0703020202090204" pitchFamily="34" charset="0"/>
              </a:rPr>
              <a:t>")</a:t>
            </a:r>
            <a:endParaRPr lang="en-US" sz="2800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  <a:p>
            <a:pPr marL="9525" lvl="2">
              <a:spcBef>
                <a:spcPts val="641"/>
              </a:spcBef>
              <a:tabLst>
                <a:tab pos="266224" algn="l"/>
                <a:tab pos="266700" algn="l"/>
              </a:tabLst>
            </a:pPr>
            <a:r>
              <a:rPr lang="en-US" sz="2800" spc="-120" dirty="0">
                <a:latin typeface="Trebuchet MS" panose="020B0703020202090204" pitchFamily="34" charset="0"/>
                <a:cs typeface="Trebuchet MS"/>
              </a:rPr>
              <a:t>Turn on package set: </a:t>
            </a:r>
            <a:r>
              <a:rPr lang="en-US" sz="2800" spc="-12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library(</a:t>
            </a:r>
            <a:r>
              <a:rPr lang="en-US" sz="2800" spc="-120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tidyverse</a:t>
            </a:r>
            <a:r>
              <a:rPr lang="en-US" sz="2800" spc="-12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01792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5DB9572-CB20-B246-AFDE-DB3FFE0E1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33" y="121938"/>
            <a:ext cx="10795043" cy="6592515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93ECFA-42D9-FA43-A2BB-FBDB138CA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3682374"/>
            <a:ext cx="3848100" cy="27049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5085E9-AA88-F845-87B4-E86F5F5298E3}"/>
              </a:ext>
            </a:extLst>
          </p:cNvPr>
          <p:cNvSpPr txBox="1"/>
          <p:nvPr/>
        </p:nvSpPr>
        <p:spPr>
          <a:xfrm>
            <a:off x="2901343" y="1089770"/>
            <a:ext cx="177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Install like this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32B7F9-0AA1-EB45-B430-CE57A11F1D1C}"/>
              </a:ext>
            </a:extLst>
          </p:cNvPr>
          <p:cNvSpPr txBox="1"/>
          <p:nvPr/>
        </p:nvSpPr>
        <p:spPr>
          <a:xfrm>
            <a:off x="7392063" y="5996886"/>
            <a:ext cx="177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 like this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57857E-2375-2846-ADEA-44D5A4A8A0FB}"/>
              </a:ext>
            </a:extLst>
          </p:cNvPr>
          <p:cNvSpPr/>
          <p:nvPr/>
        </p:nvSpPr>
        <p:spPr>
          <a:xfrm>
            <a:off x="7131878" y="3053706"/>
            <a:ext cx="721360" cy="243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A88A0D-838D-A248-B245-DF7048AE4636}"/>
              </a:ext>
            </a:extLst>
          </p:cNvPr>
          <p:cNvSpPr/>
          <p:nvPr/>
        </p:nvSpPr>
        <p:spPr>
          <a:xfrm>
            <a:off x="8534400" y="5996886"/>
            <a:ext cx="883920" cy="3904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6EB024-1ACA-E044-BA26-7F30C4AEAD18}"/>
              </a:ext>
            </a:extLst>
          </p:cNvPr>
          <p:cNvSpPr/>
          <p:nvPr/>
        </p:nvSpPr>
        <p:spPr>
          <a:xfrm>
            <a:off x="6587986" y="4699489"/>
            <a:ext cx="1153933" cy="2585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29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10154-EB4F-5FCB-ED07-A7EB1B2D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 Studio?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5B954-3AA9-8814-97D0-5EE6F2708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integrated development environment (IDE) for R</a:t>
            </a:r>
          </a:p>
          <a:p>
            <a:r>
              <a:rPr lang="en-US" dirty="0"/>
              <a:t>Software that includes R, file explorer, graphics viewer, code notebook and more!</a:t>
            </a:r>
          </a:p>
          <a:p>
            <a:r>
              <a:rPr lang="en-US" dirty="0"/>
              <a:t>Recently changed to Posit</a:t>
            </a:r>
          </a:p>
          <a:p>
            <a:r>
              <a:rPr lang="en-US" dirty="0"/>
              <a:t>One stop shop for coding in R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https://posit.co/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510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17AB4F-8EC3-2D47-87BC-409EEF371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5" y="49695"/>
            <a:ext cx="11094009" cy="67586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9C43D2-4335-E14B-8CAD-26BEC16C771C}"/>
              </a:ext>
            </a:extLst>
          </p:cNvPr>
          <p:cNvSpPr/>
          <p:nvPr/>
        </p:nvSpPr>
        <p:spPr>
          <a:xfrm>
            <a:off x="6480313" y="3723861"/>
            <a:ext cx="265044" cy="212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3DA569-DB0A-3842-A527-564696912ED9}"/>
              </a:ext>
            </a:extLst>
          </p:cNvPr>
          <p:cNvSpPr/>
          <p:nvPr/>
        </p:nvSpPr>
        <p:spPr>
          <a:xfrm>
            <a:off x="9794240" y="3271520"/>
            <a:ext cx="1341120" cy="264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804916-9328-1A4C-851C-345EAC6B2BD1}"/>
              </a:ext>
            </a:extLst>
          </p:cNvPr>
          <p:cNvSpPr/>
          <p:nvPr/>
        </p:nvSpPr>
        <p:spPr>
          <a:xfrm>
            <a:off x="894080" y="1137920"/>
            <a:ext cx="1463040" cy="233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4FB9A5-DC85-8743-A190-5F3F455CE548}"/>
              </a:ext>
            </a:extLst>
          </p:cNvPr>
          <p:cNvSpPr txBox="1"/>
          <p:nvPr/>
        </p:nvSpPr>
        <p:spPr>
          <a:xfrm>
            <a:off x="2357120" y="1097280"/>
            <a:ext cx="856344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5BD8AA-920E-AE43-A406-059684842F91}"/>
              </a:ext>
            </a:extLst>
          </p:cNvPr>
          <p:cNvSpPr txBox="1"/>
          <p:nvPr/>
        </p:nvSpPr>
        <p:spPr>
          <a:xfrm>
            <a:off x="5618480" y="3641918"/>
            <a:ext cx="939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 this </a:t>
            </a:r>
          </a:p>
        </p:txBody>
      </p:sp>
    </p:spTree>
    <p:extLst>
      <p:ext uri="{BB962C8B-B14F-4D97-AF65-F5344CB8AC3E}">
        <p14:creationId xmlns:p14="http://schemas.microsoft.com/office/powerpoint/2010/main" val="33694211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45750"/>
            <a:ext cx="10515600" cy="764312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b="1" spc="-110" dirty="0" err="1">
                <a:latin typeface="+mn-lt"/>
              </a:rPr>
              <a:t>dplyr</a:t>
            </a:r>
            <a:r>
              <a:rPr lang="en-US" sz="4800" b="1" spc="-110" dirty="0">
                <a:latin typeface="+mn-lt"/>
              </a:rPr>
              <a:t>: Transform your data</a:t>
            </a:r>
            <a:endParaRPr lang="en-US" sz="4800" b="1" dirty="0">
              <a:latin typeface="+mn-lt"/>
            </a:endParaRPr>
          </a:p>
        </p:txBody>
      </p:sp>
      <p:pic>
        <p:nvPicPr>
          <p:cNvPr id="6" name="Google Shape;392;p64">
            <a:extLst>
              <a:ext uri="{FF2B5EF4-FFF2-40B4-BE49-F238E27FC236}">
                <a16:creationId xmlns:a16="http://schemas.microsoft.com/office/drawing/2014/main" id="{824BA2EE-0F6E-134A-9E3E-44C1593FD50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0841" y="63471"/>
            <a:ext cx="2065368" cy="19288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46CCF01-19BC-A140-ACC9-B825DD69F66B}"/>
              </a:ext>
            </a:extLst>
          </p:cNvPr>
          <p:cNvGrpSpPr/>
          <p:nvPr/>
        </p:nvGrpSpPr>
        <p:grpSpPr>
          <a:xfrm>
            <a:off x="2971228" y="1641898"/>
            <a:ext cx="2253558" cy="1645335"/>
            <a:chOff x="2971228" y="1641898"/>
            <a:chExt cx="1950605" cy="164533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05CBF32-E367-AB46-9EC2-E2C5A89AA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1228" y="1950301"/>
              <a:ext cx="1950605" cy="13369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06A756-2338-934C-B8DC-F7975B50BD2E}"/>
                </a:ext>
              </a:extLst>
            </p:cNvPr>
            <p:cNvSpPr txBox="1"/>
            <p:nvPr/>
          </p:nvSpPr>
          <p:spPr>
            <a:xfrm>
              <a:off x="3370159" y="1641898"/>
              <a:ext cx="11527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select()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F283805-A2F9-CA4F-B425-3F620E3D85FF}"/>
              </a:ext>
            </a:extLst>
          </p:cNvPr>
          <p:cNvGrpSpPr/>
          <p:nvPr/>
        </p:nvGrpSpPr>
        <p:grpSpPr>
          <a:xfrm>
            <a:off x="5307949" y="1641898"/>
            <a:ext cx="2236504" cy="1532228"/>
            <a:chOff x="5307949" y="1641898"/>
            <a:chExt cx="1898388" cy="153222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AF5877A-91CC-E645-A3DE-6209E504A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07949" y="1929281"/>
              <a:ext cx="1898388" cy="124484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75D981-0313-AF4A-836C-B93C83573755}"/>
                </a:ext>
              </a:extLst>
            </p:cNvPr>
            <p:cNvSpPr txBox="1"/>
            <p:nvPr/>
          </p:nvSpPr>
          <p:spPr>
            <a:xfrm>
              <a:off x="5720160" y="1641898"/>
              <a:ext cx="10739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filter()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AC2DA7-E6FF-ED4B-B853-4CD42EC369A9}"/>
              </a:ext>
            </a:extLst>
          </p:cNvPr>
          <p:cNvGrpSpPr/>
          <p:nvPr/>
        </p:nvGrpSpPr>
        <p:grpSpPr>
          <a:xfrm>
            <a:off x="562218" y="1641898"/>
            <a:ext cx="2386662" cy="1569571"/>
            <a:chOff x="562218" y="1641898"/>
            <a:chExt cx="1950605" cy="15695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C56A071-F798-AF4A-B559-2D967B96B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2218" y="1992341"/>
              <a:ext cx="1950605" cy="121912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D16000-8C5A-0D41-BDBF-D012BC48C2F6}"/>
                </a:ext>
              </a:extLst>
            </p:cNvPr>
            <p:cNvSpPr txBox="1"/>
            <p:nvPr/>
          </p:nvSpPr>
          <p:spPr>
            <a:xfrm>
              <a:off x="840329" y="1641898"/>
              <a:ext cx="139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arrange()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9519468-9ACD-F34E-A42B-0BE018873A5B}"/>
              </a:ext>
            </a:extLst>
          </p:cNvPr>
          <p:cNvGrpSpPr/>
          <p:nvPr/>
        </p:nvGrpSpPr>
        <p:grpSpPr>
          <a:xfrm>
            <a:off x="7627616" y="1613399"/>
            <a:ext cx="2592830" cy="1689477"/>
            <a:chOff x="7627616" y="1613399"/>
            <a:chExt cx="2265356" cy="168947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9669371-B185-A04A-886A-ED18DBA38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27616" y="1965944"/>
              <a:ext cx="2265356" cy="133693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DB5370-E876-0248-87B8-3C8E309F8A53}"/>
                </a:ext>
              </a:extLst>
            </p:cNvPr>
            <p:cNvSpPr txBox="1"/>
            <p:nvPr/>
          </p:nvSpPr>
          <p:spPr>
            <a:xfrm>
              <a:off x="8112911" y="1613399"/>
              <a:ext cx="12947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mutate()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2F729A8-92DE-294A-A16F-C1D4E1917425}"/>
              </a:ext>
            </a:extLst>
          </p:cNvPr>
          <p:cNvGrpSpPr/>
          <p:nvPr/>
        </p:nvGrpSpPr>
        <p:grpSpPr>
          <a:xfrm>
            <a:off x="213112" y="3702952"/>
            <a:ext cx="2735767" cy="1689477"/>
            <a:chOff x="213113" y="3702952"/>
            <a:chExt cx="2265356" cy="168947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7C8B1D9-457E-2B44-883D-5F533E884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3113" y="3895676"/>
              <a:ext cx="2265356" cy="149675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6DCFBD-E2FA-B345-9814-47E2B1FE1607}"/>
                </a:ext>
              </a:extLst>
            </p:cNvPr>
            <p:cNvSpPr txBox="1"/>
            <p:nvPr/>
          </p:nvSpPr>
          <p:spPr>
            <a:xfrm>
              <a:off x="458074" y="3702952"/>
              <a:ext cx="17754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summarize()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227B7F6-9923-C748-9510-D4DBED32C894}"/>
              </a:ext>
            </a:extLst>
          </p:cNvPr>
          <p:cNvGrpSpPr/>
          <p:nvPr/>
        </p:nvGrpSpPr>
        <p:grpSpPr>
          <a:xfrm>
            <a:off x="2971228" y="3528728"/>
            <a:ext cx="2822350" cy="2482936"/>
            <a:chOff x="2971228" y="3528728"/>
            <a:chExt cx="2541856" cy="248293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CAAC307-F70B-0043-A7B5-8F48F42F6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71228" y="3953971"/>
              <a:ext cx="2541856" cy="205769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D08CDD-34E7-EA45-BEAF-83BCEEF1A39C}"/>
                </a:ext>
              </a:extLst>
            </p:cNvPr>
            <p:cNvSpPr txBox="1"/>
            <p:nvPr/>
          </p:nvSpPr>
          <p:spPr>
            <a:xfrm>
              <a:off x="3413592" y="3528728"/>
              <a:ext cx="1657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/>
                <a:t>group_by</a:t>
              </a:r>
              <a:r>
                <a:rPr lang="en-US" sz="2400" b="1" dirty="0"/>
                <a:t>()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BF29B40B-8488-C84B-BA13-3B2A5334D98E}"/>
              </a:ext>
            </a:extLst>
          </p:cNvPr>
          <p:cNvSpPr/>
          <p:nvPr/>
        </p:nvSpPr>
        <p:spPr>
          <a:xfrm>
            <a:off x="6250804" y="3953971"/>
            <a:ext cx="6096000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8100" indent="0">
              <a:buNone/>
            </a:pPr>
            <a:r>
              <a:rPr lang="en-US" sz="2800" dirty="0"/>
              <a:t>Basic structure: </a:t>
            </a:r>
          </a:p>
          <a:p>
            <a:pPr marL="38100" indent="0">
              <a:buNone/>
            </a:pPr>
            <a:r>
              <a:rPr lang="en-US" sz="2800" dirty="0" err="1"/>
              <a:t>dpylr</a:t>
            </a:r>
            <a:r>
              <a:rPr lang="en-US" sz="2800" dirty="0"/>
              <a:t> function(data, specifics)</a:t>
            </a:r>
          </a:p>
          <a:p>
            <a:pPr marL="38100"/>
            <a:r>
              <a:rPr lang="en-US" sz="2800" dirty="0"/>
              <a:t>Example: </a:t>
            </a:r>
          </a:p>
          <a:p>
            <a:pPr marL="38100"/>
            <a:r>
              <a:rPr lang="en-US" sz="2800" dirty="0">
                <a:solidFill>
                  <a:srgbClr val="066FC0"/>
                </a:solidFill>
              </a:rPr>
              <a:t>arrange(iris, </a:t>
            </a:r>
            <a:r>
              <a:rPr lang="en-US" sz="2800" dirty="0" err="1">
                <a:solidFill>
                  <a:srgbClr val="066FC0"/>
                </a:solidFill>
              </a:rPr>
              <a:t>Sepal.Length</a:t>
            </a:r>
            <a:r>
              <a:rPr lang="en-US" sz="2800" dirty="0">
                <a:solidFill>
                  <a:srgbClr val="066FC0"/>
                </a:solidFill>
              </a:rPr>
              <a:t>)</a:t>
            </a:r>
          </a:p>
          <a:p>
            <a:pPr marL="381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2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7D426B-335E-8740-A4A1-2A7C81E4E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10130224" cy="12689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Pipes!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6B034-CAFD-7141-88CD-BEA16B141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1693339"/>
            <a:ext cx="10130225" cy="4067889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800" dirty="0"/>
              <a:t>Let’s say I want to know the average sepal length for each species. I could:</a:t>
            </a:r>
          </a:p>
          <a:p>
            <a:pPr marL="0">
              <a:lnSpc>
                <a:spcPct val="90000"/>
              </a:lnSpc>
            </a:pPr>
            <a:r>
              <a:rPr lang="en-US" sz="1800" dirty="0" err="1"/>
              <a:t>group_by_species</a:t>
            </a:r>
            <a:r>
              <a:rPr lang="en-US" sz="1800" dirty="0"/>
              <a:t> &lt;- </a:t>
            </a:r>
            <a:r>
              <a:rPr lang="en-US" sz="1800" dirty="0" err="1"/>
              <a:t>group_by</a:t>
            </a:r>
            <a:r>
              <a:rPr lang="en-US" sz="1800" dirty="0"/>
              <a:t>(iris, </a:t>
            </a:r>
            <a:r>
              <a:rPr lang="en-US" sz="1800" dirty="0" err="1"/>
              <a:t>Sepal.Length</a:t>
            </a:r>
            <a:r>
              <a:rPr lang="en-US" sz="1800" dirty="0"/>
              <a:t>)</a:t>
            </a:r>
          </a:p>
          <a:p>
            <a:pPr marL="0">
              <a:lnSpc>
                <a:spcPct val="90000"/>
              </a:lnSpc>
            </a:pPr>
            <a:r>
              <a:rPr lang="en-US" sz="1800" dirty="0" err="1"/>
              <a:t>Avg_sepal_len_species</a:t>
            </a:r>
            <a:r>
              <a:rPr lang="en-US" sz="1800" dirty="0"/>
              <a:t> &lt;-summarize(</a:t>
            </a:r>
            <a:r>
              <a:rPr lang="en-US" sz="1800" dirty="0" err="1"/>
              <a:t>group_by_species</a:t>
            </a:r>
            <a:r>
              <a:rPr lang="en-US" sz="1800" dirty="0"/>
              <a:t>, mean = mean(</a:t>
            </a:r>
            <a:r>
              <a:rPr lang="en-US" sz="1800" dirty="0" err="1"/>
              <a:t>Sepal.Length</a:t>
            </a:r>
            <a:r>
              <a:rPr lang="en-US" sz="1800" dirty="0"/>
              <a:t>))</a:t>
            </a:r>
          </a:p>
          <a:p>
            <a:pPr marL="0">
              <a:lnSpc>
                <a:spcPct val="90000"/>
              </a:lnSpc>
            </a:pPr>
            <a:endParaRPr lang="en-US" sz="18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/>
              <a:t>Or use a pipe! %&gt;%!</a:t>
            </a:r>
          </a:p>
          <a:p>
            <a:pPr marL="0">
              <a:lnSpc>
                <a:spcPct val="90000"/>
              </a:lnSpc>
            </a:pPr>
            <a:r>
              <a:rPr lang="en-US" sz="1800" dirty="0"/>
              <a:t>This allows sequential operations to be done on the same dataset:</a:t>
            </a:r>
          </a:p>
          <a:p>
            <a:pPr marL="0">
              <a:lnSpc>
                <a:spcPct val="90000"/>
              </a:lnSpc>
            </a:pPr>
            <a:endParaRPr lang="en-US" sz="1800" dirty="0"/>
          </a:p>
          <a:p>
            <a:pPr marL="0">
              <a:lnSpc>
                <a:spcPct val="90000"/>
              </a:lnSpc>
            </a:pPr>
            <a:r>
              <a:rPr lang="en-US" sz="1800" dirty="0" err="1"/>
              <a:t>iris_sep_len</a:t>
            </a:r>
            <a:r>
              <a:rPr lang="en-US" sz="1800" dirty="0"/>
              <a:t> &lt;- iris %&gt;% </a:t>
            </a:r>
            <a:r>
              <a:rPr lang="en-US" sz="1800" dirty="0" err="1"/>
              <a:t>group_by</a:t>
            </a:r>
            <a:r>
              <a:rPr lang="en-US" sz="1800" dirty="0"/>
              <a:t>(species) %&gt;% summarize(</a:t>
            </a:r>
            <a:r>
              <a:rPr lang="en-US" sz="1800" dirty="0" err="1"/>
              <a:t>new_col</a:t>
            </a:r>
            <a:r>
              <a:rPr lang="en-US" sz="1800" dirty="0"/>
              <a:t> = mean(</a:t>
            </a:r>
            <a:r>
              <a:rPr lang="en-US" sz="1800" dirty="0" err="1"/>
              <a:t>Sepal.Length</a:t>
            </a:r>
            <a:r>
              <a:rPr lang="en-US" sz="1800" dirty="0"/>
              <a:t>))</a:t>
            </a:r>
          </a:p>
          <a:p>
            <a:pPr marL="0">
              <a:lnSpc>
                <a:spcPct val="90000"/>
              </a:lnSpc>
            </a:pPr>
            <a:r>
              <a:rPr lang="en-US" sz="1800" dirty="0"/>
              <a:t>View(</a:t>
            </a:r>
            <a:r>
              <a:rPr lang="en-US" sz="1800" dirty="0" err="1"/>
              <a:t>iris_sep_len</a:t>
            </a:r>
            <a:r>
              <a:rPr lang="en-US" sz="1800" dirty="0"/>
              <a:t>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A30B600-877F-7746-B57D-25C3B476F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2" name="Freeform 43">
              <a:extLst>
                <a:ext uri="{FF2B5EF4-FFF2-40B4-BE49-F238E27FC236}">
                  <a16:creationId xmlns:a16="http://schemas.microsoft.com/office/drawing/2014/main" id="{2C3F9BC4-CA61-1545-AFCA-2998DE0A8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6DF9667B-A221-FF48-BE03-0BCECE027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B043781C-7B99-5E41-ACB6-43554D9E3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24D64776-7D03-D04E-9D4F-4913424D1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id="{84D49EAC-E325-E74E-9875-A5B09696F6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48">
              <a:extLst>
                <a:ext uri="{FF2B5EF4-FFF2-40B4-BE49-F238E27FC236}">
                  <a16:creationId xmlns:a16="http://schemas.microsoft.com/office/drawing/2014/main" id="{A82CBB5F-9CE4-9F41-828D-030FF74ABE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E2AC807-9FDE-674F-84BF-EC319D683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5587068-ACCC-014A-ABCF-7F4F2B54756A}"/>
              </a:ext>
            </a:extLst>
          </p:cNvPr>
          <p:cNvSpPr/>
          <p:nvPr/>
        </p:nvSpPr>
        <p:spPr>
          <a:xfrm>
            <a:off x="8969748" y="4917559"/>
            <a:ext cx="267693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/>
              <a:t>Keyboard Shortcut:</a:t>
            </a:r>
          </a:p>
          <a:p>
            <a:pPr>
              <a:spcAft>
                <a:spcPts val="600"/>
              </a:spcAft>
            </a:pPr>
            <a:r>
              <a:rPr lang="en-US" sz="2000" b="1" dirty="0" err="1"/>
              <a:t>PC</a:t>
            </a:r>
            <a:r>
              <a:rPr lang="en-US" sz="2000" dirty="0" err="1"/>
              <a:t>:Ctrl+Shift+M</a:t>
            </a:r>
            <a:endParaRPr lang="en-US" sz="2000" dirty="0"/>
          </a:p>
          <a:p>
            <a:pPr>
              <a:spcAft>
                <a:spcPts val="600"/>
              </a:spcAft>
            </a:pPr>
            <a:r>
              <a:rPr lang="en-US" sz="2000" b="1" dirty="0" err="1"/>
              <a:t>Mac</a:t>
            </a:r>
            <a:r>
              <a:rPr lang="en-US" sz="2000" dirty="0" err="1"/>
              <a:t>:Cmd+Shift+M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166215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BF0144C-2E65-CF74-4688-8794D6EA1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0"/>
            <a:ext cx="12186764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090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03B22-C583-AE41-A05F-E3352508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3: </a:t>
            </a:r>
            <a:br>
              <a:rPr lang="en-US" dirty="0"/>
            </a:br>
            <a:r>
              <a:rPr lang="en-US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27418-EC9C-7349-8DC8-8296AF4AC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Using the pre-made R Notebook 3_Data_Manipulation.Rmd we will explore the following data manipulations:</a:t>
            </a:r>
          </a:p>
          <a:p>
            <a:pPr lvl="1"/>
            <a:r>
              <a:rPr lang="en-US" dirty="0"/>
              <a:t>Arrange</a:t>
            </a:r>
          </a:p>
          <a:p>
            <a:pPr lvl="1"/>
            <a:r>
              <a:rPr lang="en-US" dirty="0"/>
              <a:t>Select</a:t>
            </a:r>
          </a:p>
          <a:p>
            <a:pPr lvl="1"/>
            <a:r>
              <a:rPr lang="en-US" dirty="0"/>
              <a:t>Filter </a:t>
            </a:r>
          </a:p>
          <a:p>
            <a:pPr lvl="1"/>
            <a:r>
              <a:rPr lang="en-US" dirty="0"/>
              <a:t>Mutate</a:t>
            </a:r>
          </a:p>
          <a:p>
            <a:pPr lvl="1"/>
            <a:r>
              <a:rPr lang="en-US" dirty="0"/>
              <a:t>Summarize </a:t>
            </a:r>
          </a:p>
          <a:p>
            <a:pPr lvl="1"/>
            <a:r>
              <a:rPr lang="en-US" dirty="0" err="1"/>
              <a:t>GroupBy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0176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885F9-6295-C549-AEE3-AD887855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E6F75-0539-B840-B533-906C5C890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What data manipulation options are available?</a:t>
            </a:r>
          </a:p>
          <a:p>
            <a:endParaRPr lang="en-US" dirty="0"/>
          </a:p>
          <a:p>
            <a:r>
              <a:rPr lang="en-US" dirty="0"/>
              <a:t>Which operation would you use to create a new column of data?</a:t>
            </a:r>
          </a:p>
          <a:p>
            <a:endParaRPr lang="en-US" dirty="0"/>
          </a:p>
          <a:p>
            <a:r>
              <a:rPr lang="en-US" dirty="0"/>
              <a:t>Which two options are available for arranging data?</a:t>
            </a:r>
          </a:p>
          <a:p>
            <a:endParaRPr lang="en-US" dirty="0"/>
          </a:p>
          <a:p>
            <a:r>
              <a:rPr lang="en-US" dirty="0"/>
              <a:t>What symbol is used to join multiple commands?</a:t>
            </a:r>
          </a:p>
        </p:txBody>
      </p:sp>
    </p:spTree>
    <p:extLst>
      <p:ext uri="{BB962C8B-B14F-4D97-AF65-F5344CB8AC3E}">
        <p14:creationId xmlns:p14="http://schemas.microsoft.com/office/powerpoint/2010/main" val="11269889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400FD-24FB-7495-88D4-C5149EE02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Import and Export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33FB6-0AF2-5AE6-90B6-0A921D667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comes in many formats</a:t>
            </a:r>
          </a:p>
          <a:p>
            <a:endParaRPr lang="en-US" dirty="0"/>
          </a:p>
          <a:p>
            <a:r>
              <a:rPr lang="en-US" dirty="0"/>
              <a:t>There are a variety of tools for importing and exporting data</a:t>
            </a:r>
          </a:p>
          <a:p>
            <a:endParaRPr lang="en-US" dirty="0"/>
          </a:p>
          <a:p>
            <a:r>
              <a:rPr lang="en-US" dirty="0"/>
              <a:t>R can handle data in csv, tab-delimited, excel formats and more</a:t>
            </a:r>
          </a:p>
        </p:txBody>
      </p:sp>
    </p:spTree>
    <p:extLst>
      <p:ext uri="{BB962C8B-B14F-4D97-AF65-F5344CB8AC3E}">
        <p14:creationId xmlns:p14="http://schemas.microsoft.com/office/powerpoint/2010/main" val="30174239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2DB132-67B5-0D4C-8526-98DA3632B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373540"/>
            <a:ext cx="9296400" cy="523240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-190234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Save a table as a file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7861B3-17E1-CF42-AEE4-2B68591A64C8}"/>
              </a:ext>
            </a:extLst>
          </p:cNvPr>
          <p:cNvSpPr/>
          <p:nvPr/>
        </p:nvSpPr>
        <p:spPr>
          <a:xfrm>
            <a:off x="6354774" y="5271633"/>
            <a:ext cx="4260217" cy="2169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3CE56-CC07-D74B-B091-8921414CE83E}"/>
              </a:ext>
            </a:extLst>
          </p:cNvPr>
          <p:cNvSpPr txBox="1"/>
          <p:nvPr/>
        </p:nvSpPr>
        <p:spPr>
          <a:xfrm>
            <a:off x="235130" y="830782"/>
            <a:ext cx="117435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write.table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(pbc_mutate,"pbc_mutate.txt",</a:t>
            </a:r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row.names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=</a:t>
            </a:r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F,sep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="\t")</a:t>
            </a:r>
          </a:p>
          <a:p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4576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5150" y="770890"/>
            <a:ext cx="9584690" cy="1268984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Read Data From 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F2627-06CB-A2DE-DF2B-8E2E1818A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9192804" cy="3601212"/>
          </a:xfrm>
        </p:spPr>
        <p:txBody>
          <a:bodyPr>
            <a:normAutofit/>
          </a:bodyPr>
          <a:lstStyle/>
          <a:p>
            <a:r>
              <a:rPr lang="en-US" dirty="0" err="1"/>
              <a:t>read_csv</a:t>
            </a:r>
            <a:r>
              <a:rPr lang="en-US" dirty="0"/>
              <a:t>() and </a:t>
            </a:r>
            <a:r>
              <a:rPr lang="en-US" dirty="0" err="1"/>
              <a:t>read_tsv</a:t>
            </a:r>
            <a:r>
              <a:rPr lang="en-US" dirty="0"/>
              <a:t>() are special cases of the more general </a:t>
            </a:r>
            <a:r>
              <a:rPr lang="en-US" dirty="0" err="1"/>
              <a:t>read_delim</a:t>
            </a:r>
            <a:r>
              <a:rPr lang="en-US" dirty="0"/>
              <a:t>(). They're useful for reading the most common types of flat file data, comma separated values and tab separated values, respectively. </a:t>
            </a:r>
          </a:p>
          <a:p>
            <a:endParaRPr lang="en-US" dirty="0"/>
          </a:p>
          <a:p>
            <a:r>
              <a:rPr lang="en-US" dirty="0"/>
              <a:t>File can be a </a:t>
            </a:r>
            <a:r>
              <a:rPr lang="en-US" dirty="0" err="1"/>
              <a:t>url</a:t>
            </a:r>
            <a:r>
              <a:rPr lang="en-US" dirty="0"/>
              <a:t> where data is stored</a:t>
            </a:r>
          </a:p>
          <a:p>
            <a:r>
              <a:rPr lang="en-US" dirty="0"/>
              <a:t>Run `?</a:t>
            </a:r>
            <a:r>
              <a:rPr lang="en-US" dirty="0" err="1"/>
              <a:t>read_tsv</a:t>
            </a:r>
            <a:r>
              <a:rPr lang="en-US" dirty="0"/>
              <a:t>` for more help information</a:t>
            </a:r>
          </a:p>
        </p:txBody>
      </p:sp>
    </p:spTree>
    <p:extLst>
      <p:ext uri="{BB962C8B-B14F-4D97-AF65-F5344CB8AC3E}">
        <p14:creationId xmlns:p14="http://schemas.microsoft.com/office/powerpoint/2010/main" val="13652696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03B22-C583-AE41-A05F-E3352508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4: </a:t>
            </a:r>
            <a:br>
              <a:rPr lang="en-US" dirty="0"/>
            </a:br>
            <a:r>
              <a:rPr lang="en-US" dirty="0"/>
              <a:t>Data Import and Export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27418-EC9C-7349-8DC8-8296AF4AC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the pre-made R Notebook </a:t>
            </a:r>
            <a:r>
              <a:rPr lang="en-US" dirty="0" err="1"/>
              <a:t>Data_Import_and_Export.Rmd</a:t>
            </a:r>
            <a:r>
              <a:rPr lang="en-US" dirty="0"/>
              <a:t> we will explore the following:</a:t>
            </a:r>
          </a:p>
          <a:p>
            <a:pPr lvl="1"/>
            <a:r>
              <a:rPr lang="en-US" dirty="0"/>
              <a:t>Save as tab delimited text</a:t>
            </a:r>
          </a:p>
          <a:p>
            <a:pPr lvl="1"/>
            <a:r>
              <a:rPr lang="en-US" dirty="0"/>
              <a:t>Save as a csv file</a:t>
            </a:r>
          </a:p>
          <a:p>
            <a:pPr lvl="1"/>
            <a:r>
              <a:rPr lang="en-US" dirty="0"/>
              <a:t>Load both tab delimited and csv files</a:t>
            </a:r>
          </a:p>
          <a:p>
            <a:pPr lvl="1"/>
            <a:r>
              <a:rPr lang="en-US" dirty="0"/>
              <a:t>Load data from a </a:t>
            </a:r>
            <a:r>
              <a:rPr lang="en-US" dirty="0" err="1"/>
              <a:t>url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19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3907EE3-8A46-A127-AF80-84F3302565B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-3023" y="0"/>
            <a:ext cx="12195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96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82432-31C7-5E45-9989-FDDA2BF90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2F042-E37F-864B-A457-35891ACB6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 plot</a:t>
            </a:r>
          </a:p>
          <a:p>
            <a:r>
              <a:rPr lang="en-US" dirty="0"/>
              <a:t>Histogram</a:t>
            </a:r>
          </a:p>
          <a:p>
            <a:r>
              <a:rPr lang="en-US" dirty="0"/>
              <a:t>Density Plot</a:t>
            </a:r>
          </a:p>
          <a:p>
            <a:r>
              <a:rPr lang="en-US" dirty="0"/>
              <a:t>Scatter plot</a:t>
            </a:r>
          </a:p>
          <a:p>
            <a:r>
              <a:rPr lang="en-US" dirty="0"/>
              <a:t>Faceted plots (multiple plots in the same figure)</a:t>
            </a:r>
          </a:p>
        </p:txBody>
      </p:sp>
    </p:spTree>
    <p:extLst>
      <p:ext uri="{BB962C8B-B14F-4D97-AF65-F5344CB8AC3E}">
        <p14:creationId xmlns:p14="http://schemas.microsoft.com/office/powerpoint/2010/main" val="24482529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AAD52-32BE-EA47-A4B4-2CA4C0CC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490118"/>
            <a:ext cx="12001081" cy="1325563"/>
          </a:xfrm>
        </p:spPr>
        <p:txBody>
          <a:bodyPr>
            <a:noAutofit/>
          </a:bodyPr>
          <a:lstStyle/>
          <a:p>
            <a:r>
              <a:rPr lang="en-US" sz="5400" b="1" dirty="0">
                <a:latin typeface="+mn-lt"/>
              </a:rPr>
              <a:t>ggplot2: Visualize your data</a:t>
            </a:r>
            <a:br>
              <a:rPr lang="en-US" sz="5400" b="1" dirty="0">
                <a:latin typeface="+mn-lt"/>
              </a:rPr>
            </a:br>
            <a:endParaRPr lang="en-US" sz="54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AD595-77F6-9849-A5E6-7B356E76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127"/>
            <a:ext cx="10515600" cy="4351338"/>
          </a:xfrm>
        </p:spPr>
        <p:txBody>
          <a:bodyPr>
            <a:normAutofit/>
          </a:bodyPr>
          <a:lstStyle/>
          <a:p>
            <a:pPr marL="571500" indent="-571500"/>
            <a:r>
              <a:rPr lang="en-US" sz="3600" dirty="0"/>
              <a:t>Easy out of box formatting </a:t>
            </a:r>
          </a:p>
          <a:p>
            <a:pPr marL="571500" indent="-571500"/>
            <a:r>
              <a:rPr lang="en-US" sz="3600" dirty="0"/>
              <a:t>Handles  complex data quickly</a:t>
            </a:r>
          </a:p>
          <a:p>
            <a:pPr marL="571500" indent="-571500"/>
            <a:r>
              <a:rPr lang="en-US" sz="3600" dirty="0"/>
              <a:t>Default options are aesthetically pleasing</a:t>
            </a:r>
          </a:p>
          <a:p>
            <a:pPr marL="571500" indent="-571500"/>
            <a:r>
              <a:rPr lang="en-US" sz="3600" dirty="0"/>
              <a:t>Layering system = add complexity as you go</a:t>
            </a:r>
          </a:p>
          <a:p>
            <a:pPr marL="571500" indent="-571500"/>
            <a:r>
              <a:rPr lang="en-US" sz="3600" dirty="0"/>
              <a:t>Automatic scaling generally works well</a:t>
            </a:r>
          </a:p>
          <a:p>
            <a:pPr marL="571500" indent="-571500"/>
            <a:r>
              <a:rPr lang="en-US" sz="3600" dirty="0"/>
              <a:t>Great documentation and support</a:t>
            </a:r>
          </a:p>
          <a:p>
            <a:endParaRPr lang="en-US" sz="3600" dirty="0"/>
          </a:p>
        </p:txBody>
      </p:sp>
      <p:pic>
        <p:nvPicPr>
          <p:cNvPr id="4" name="Google Shape;181;p34">
            <a:extLst>
              <a:ext uri="{FF2B5EF4-FFF2-40B4-BE49-F238E27FC236}">
                <a16:creationId xmlns:a16="http://schemas.microsoft.com/office/drawing/2014/main" id="{772DF7E7-F1CA-AB4F-A725-07E0DD44E6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28386" y="0"/>
            <a:ext cx="2744514" cy="2958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93953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AAD52-32BE-EA47-A4B4-2CA4C0CC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490118"/>
            <a:ext cx="12001081" cy="1325563"/>
          </a:xfrm>
        </p:spPr>
        <p:txBody>
          <a:bodyPr>
            <a:noAutofit/>
          </a:bodyPr>
          <a:lstStyle/>
          <a:p>
            <a:r>
              <a:rPr lang="en-US" sz="5400" b="1" dirty="0">
                <a:latin typeface="+mn-lt"/>
              </a:rPr>
              <a:t>ggplot2: Visualize your data</a:t>
            </a:r>
            <a:br>
              <a:rPr lang="en-US" sz="5400" b="1" dirty="0">
                <a:latin typeface="+mn-lt"/>
              </a:rPr>
            </a:br>
            <a:endParaRPr lang="en-US" sz="54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AD595-77F6-9849-A5E6-7B356E76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126"/>
            <a:ext cx="8085083" cy="5002287"/>
          </a:xfrm>
        </p:spPr>
        <p:txBody>
          <a:bodyPr>
            <a:normAutofit fontScale="77500" lnSpcReduction="20000"/>
          </a:bodyPr>
          <a:lstStyle/>
          <a:p>
            <a:pPr marL="38100" indent="0">
              <a:buNone/>
            </a:pPr>
            <a:r>
              <a:rPr lang="en-US" sz="3200" dirty="0"/>
              <a:t>What you need:</a:t>
            </a:r>
          </a:p>
          <a:p>
            <a:pPr marL="0" indent="0">
              <a:buNone/>
            </a:pPr>
            <a:r>
              <a:rPr lang="en-US" sz="3200" dirty="0"/>
              <a:t>1. A data object</a:t>
            </a:r>
          </a:p>
          <a:p>
            <a:pPr marL="0" indent="0">
              <a:buNone/>
            </a:pPr>
            <a:r>
              <a:rPr lang="en-US" sz="3200" dirty="0"/>
              <a:t>2. Aesthetic mappings (</a:t>
            </a:r>
            <a:r>
              <a:rPr lang="en-US" sz="3200" dirty="0" err="1"/>
              <a:t>aes</a:t>
            </a:r>
            <a:r>
              <a:rPr lang="en-US" sz="3200" dirty="0"/>
              <a:t>): how variables in the data are assigned to visual properties</a:t>
            </a:r>
          </a:p>
          <a:p>
            <a:pPr lvl="1"/>
            <a:r>
              <a:rPr lang="en-US" sz="3200" dirty="0"/>
              <a:t>x- and y-direction</a:t>
            </a:r>
          </a:p>
          <a:p>
            <a:pPr lvl="1"/>
            <a:r>
              <a:rPr lang="en-US" sz="3200" dirty="0"/>
              <a:t>shapes, colors, lines</a:t>
            </a:r>
          </a:p>
          <a:p>
            <a:pPr marL="0" indent="0">
              <a:buNone/>
            </a:pPr>
            <a:r>
              <a:rPr lang="en-US" sz="3200" dirty="0"/>
              <a:t>3. A geometry object (</a:t>
            </a:r>
            <a:r>
              <a:rPr lang="en-US" sz="3200" dirty="0" err="1"/>
              <a:t>geom</a:t>
            </a:r>
            <a:r>
              <a:rPr lang="en-US" sz="3200" dirty="0"/>
              <a:t>): the type of plot</a:t>
            </a:r>
          </a:p>
          <a:p>
            <a:pPr marL="38100" indent="0">
              <a:buNone/>
            </a:pPr>
            <a:endParaRPr lang="en-US" sz="3200" dirty="0"/>
          </a:p>
          <a:p>
            <a:pPr marL="38100" indent="0">
              <a:buNone/>
            </a:pPr>
            <a:r>
              <a:rPr lang="en-US" sz="3200" dirty="0"/>
              <a:t>Basic structure:</a:t>
            </a:r>
          </a:p>
          <a:p>
            <a:pPr marL="38100" indent="0">
              <a:buNone/>
            </a:pPr>
            <a:r>
              <a:rPr lang="en-US" sz="3200" dirty="0" err="1"/>
              <a:t>ggplot</a:t>
            </a:r>
            <a:r>
              <a:rPr lang="en-US" sz="3200" dirty="0"/>
              <a:t>(data, </a:t>
            </a:r>
            <a:r>
              <a:rPr lang="en-US" sz="3200" dirty="0" err="1"/>
              <a:t>aes</a:t>
            </a:r>
            <a:r>
              <a:rPr lang="en-US" sz="3200" dirty="0"/>
              <a:t>(x=variable)) + </a:t>
            </a:r>
            <a:r>
              <a:rPr lang="en-US" sz="3200" dirty="0" err="1"/>
              <a:t>geom_type</a:t>
            </a:r>
            <a:r>
              <a:rPr lang="en-US" sz="3200" dirty="0"/>
              <a:t>()</a:t>
            </a:r>
          </a:p>
          <a:p>
            <a:pPr marL="38100" indent="0">
              <a:buNone/>
            </a:pPr>
            <a:r>
              <a:rPr lang="en-US" sz="3200" dirty="0"/>
              <a:t>Example:</a:t>
            </a:r>
          </a:p>
          <a:p>
            <a:pPr marL="38100" indent="0">
              <a:buNone/>
            </a:pPr>
            <a:r>
              <a:rPr lang="en-US" sz="3200" dirty="0" err="1"/>
              <a:t>ggplot</a:t>
            </a:r>
            <a:r>
              <a:rPr lang="en-US" sz="3200" dirty="0"/>
              <a:t>(</a:t>
            </a:r>
            <a:r>
              <a:rPr lang="en-US" sz="3200" dirty="0" err="1"/>
              <a:t>pbc</a:t>
            </a:r>
            <a:r>
              <a:rPr lang="en-US" sz="3200" dirty="0"/>
              <a:t>, </a:t>
            </a:r>
            <a:r>
              <a:rPr lang="en-US" sz="3200" dirty="0" err="1"/>
              <a:t>aes</a:t>
            </a:r>
            <a:r>
              <a:rPr lang="en-US" sz="3200" dirty="0"/>
              <a:t>(x=sex)) + </a:t>
            </a:r>
            <a:r>
              <a:rPr lang="en-US" sz="3200" dirty="0" err="1"/>
              <a:t>geom_bar</a:t>
            </a:r>
            <a:r>
              <a:rPr lang="en-US" sz="3200" dirty="0"/>
              <a:t>()</a:t>
            </a:r>
          </a:p>
        </p:txBody>
      </p:sp>
      <p:pic>
        <p:nvPicPr>
          <p:cNvPr id="4" name="Google Shape;181;p34">
            <a:extLst>
              <a:ext uri="{FF2B5EF4-FFF2-40B4-BE49-F238E27FC236}">
                <a16:creationId xmlns:a16="http://schemas.microsoft.com/office/drawing/2014/main" id="{772DF7E7-F1CA-AB4F-A725-07E0DD44E6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28386" y="0"/>
            <a:ext cx="2744514" cy="2958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32240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0F87F-13CD-0648-88C8-0A96564AB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b="1" dirty="0">
                <a:latin typeface="+mn-lt"/>
              </a:rPr>
              <a:t>Aesthetic mapping options  </a:t>
            </a:r>
          </a:p>
        </p:txBody>
      </p:sp>
      <p:pic>
        <p:nvPicPr>
          <p:cNvPr id="4" name="Google Shape;231;p42">
            <a:extLst>
              <a:ext uri="{FF2B5EF4-FFF2-40B4-BE49-F238E27FC236}">
                <a16:creationId xmlns:a16="http://schemas.microsoft.com/office/drawing/2014/main" id="{30066A39-2FB0-3A4E-ACA9-5DFB0C11097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60028" y="1481959"/>
            <a:ext cx="7325711" cy="51395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48052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55D6E-B92F-2B44-919B-AAAE28FB7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ggplot2:Faceting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FE2CD-5D82-7342-8EDC-7E559BE9A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 a plot into subplots based on one or more discrete variable</a:t>
            </a:r>
          </a:p>
          <a:p>
            <a:r>
              <a:rPr lang="en-US" dirty="0"/>
              <a:t>Can be used with a variety of plot types</a:t>
            </a:r>
          </a:p>
          <a:p>
            <a:r>
              <a:rPr lang="en-US" dirty="0"/>
              <a:t>There are a couple of facet flavors </a:t>
            </a:r>
          </a:p>
          <a:p>
            <a:r>
              <a:rPr lang="en-US" dirty="0"/>
              <a:t>We will use facet wrap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DF0EB-2521-F646-A79E-1390F3183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02" y="4001294"/>
            <a:ext cx="7821764" cy="25926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643B69-C365-0542-9FB6-166AA698EA38}"/>
              </a:ext>
            </a:extLst>
          </p:cNvPr>
          <p:cNvSpPr/>
          <p:nvPr/>
        </p:nvSpPr>
        <p:spPr>
          <a:xfrm>
            <a:off x="9138384" y="4303563"/>
            <a:ext cx="1594498" cy="152227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000" b="-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408891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254BB-F608-184E-BA6E-16930611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err="1">
                <a:latin typeface="+mn-lt"/>
              </a:rPr>
              <a:t>tidr:gather</a:t>
            </a:r>
            <a:endParaRPr lang="en-US" sz="60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A8354-4104-AE44-B9F0-4A6750544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7629" cy="4351338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Typically, each variable is in its own column and each observation/case is its own row</a:t>
            </a:r>
          </a:p>
          <a:p>
            <a:pPr lvl="0">
              <a:lnSpc>
                <a:spcPct val="100000"/>
              </a:lnSpc>
            </a:pPr>
            <a:r>
              <a:rPr lang="en-US" dirty="0"/>
              <a:t>Transform data from wide to long format</a:t>
            </a:r>
          </a:p>
          <a:p>
            <a:pPr>
              <a:lnSpc>
                <a:spcPct val="100000"/>
              </a:lnSpc>
            </a:pPr>
            <a:r>
              <a:rPr lang="en-US" b="1" dirty="0"/>
              <a:t>gather(</a:t>
            </a:r>
            <a:r>
              <a:rPr lang="en-US" dirty="0"/>
              <a:t>data, key, value</a:t>
            </a:r>
            <a:r>
              <a:rPr lang="en-US" b="1" dirty="0"/>
              <a:t>)</a:t>
            </a:r>
            <a:endParaRPr lang="en-US" dirty="0"/>
          </a:p>
          <a:p>
            <a:pPr lvl="0">
              <a:lnSpc>
                <a:spcPct val="100000"/>
              </a:lnSpc>
            </a:pPr>
            <a:r>
              <a:rPr lang="en-US" dirty="0"/>
              <a:t>Moves column names into a </a:t>
            </a:r>
            <a:r>
              <a:rPr lang="en-US" b="1" dirty="0"/>
              <a:t>key </a:t>
            </a:r>
            <a:r>
              <a:rPr lang="en-US" dirty="0"/>
              <a:t>column, gathering the column values into a single </a:t>
            </a:r>
            <a:r>
              <a:rPr lang="en-US" b="1" dirty="0"/>
              <a:t>value </a:t>
            </a:r>
            <a:r>
              <a:rPr lang="en-US" dirty="0"/>
              <a:t>column </a:t>
            </a:r>
            <a:r>
              <a:rPr lang="en-US" b="1" dirty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AFFB01-FC88-074E-BFFA-51A015E1160F}"/>
              </a:ext>
            </a:extLst>
          </p:cNvPr>
          <p:cNvSpPr/>
          <p:nvPr/>
        </p:nvSpPr>
        <p:spPr>
          <a:xfrm>
            <a:off x="4924251" y="168411"/>
            <a:ext cx="1594498" cy="152227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000" b="-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759426-1DC5-1F41-829E-320994BC4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7603" y="3619997"/>
            <a:ext cx="4547098" cy="20191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E816A9-E5DA-9348-90AD-77EE4ADD1F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59" r="9970" b="32560"/>
          <a:stretch/>
        </p:blipFill>
        <p:spPr>
          <a:xfrm>
            <a:off x="7445829" y="1559921"/>
            <a:ext cx="4290646" cy="152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150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0EDC20-1355-B443-B236-71DF5CA67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524" y="1508054"/>
            <a:ext cx="9392394" cy="53499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0DC8D6-D00F-F849-A043-BF81A72C3EA2}"/>
              </a:ext>
            </a:extLst>
          </p:cNvPr>
          <p:cNvSpPr/>
          <p:nvPr/>
        </p:nvSpPr>
        <p:spPr>
          <a:xfrm>
            <a:off x="1997767" y="937155"/>
            <a:ext cx="4849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rgbClr val="0070C0"/>
                </a:solidFill>
              </a:rPr>
              <a:t>ggsave</a:t>
            </a:r>
            <a:r>
              <a:rPr lang="en-US" sz="3200" dirty="0">
                <a:solidFill>
                  <a:srgbClr val="0070C0"/>
                </a:solidFill>
              </a:rPr>
              <a:t>(“</a:t>
            </a:r>
            <a:r>
              <a:rPr lang="en-US" sz="3200" dirty="0" err="1">
                <a:solidFill>
                  <a:srgbClr val="0070C0"/>
                </a:solidFill>
              </a:rPr>
              <a:t>facet_density.png</a:t>
            </a:r>
            <a:r>
              <a:rPr lang="en-US" sz="3200" dirty="0">
                <a:solidFill>
                  <a:srgbClr val="0070C0"/>
                </a:solidFill>
              </a:rPr>
              <a:t>")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712A3E6-B96C-174A-8114-EC39F16C0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32" y="-2609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6000" b="1" dirty="0">
                <a:latin typeface="+mn-lt"/>
              </a:rPr>
              <a:t>Saving your beautiful graph!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7DC156-0141-0445-BD25-D239AA1709A5}"/>
              </a:ext>
            </a:extLst>
          </p:cNvPr>
          <p:cNvSpPr/>
          <p:nvPr/>
        </p:nvSpPr>
        <p:spPr>
          <a:xfrm>
            <a:off x="7022019" y="1229542"/>
            <a:ext cx="2151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OR SEE BELOW!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70C6DF-BACD-9D4C-B9B7-67ADC13B2BB3}"/>
              </a:ext>
            </a:extLst>
          </p:cNvPr>
          <p:cNvSpPr/>
          <p:nvPr/>
        </p:nvSpPr>
        <p:spPr>
          <a:xfrm>
            <a:off x="7609353" y="3602319"/>
            <a:ext cx="462592" cy="166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1E5DA4-7232-1442-AC2B-16ED2DA6F4F3}"/>
              </a:ext>
            </a:extLst>
          </p:cNvPr>
          <p:cNvSpPr/>
          <p:nvPr/>
        </p:nvSpPr>
        <p:spPr>
          <a:xfrm>
            <a:off x="7060588" y="3904537"/>
            <a:ext cx="1131575" cy="166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AB1EE1-6891-094B-8684-0C6BB1F865B5}"/>
              </a:ext>
            </a:extLst>
          </p:cNvPr>
          <p:cNvSpPr/>
          <p:nvPr/>
        </p:nvSpPr>
        <p:spPr>
          <a:xfrm>
            <a:off x="3431969" y="3633848"/>
            <a:ext cx="593766" cy="166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438859-96D9-254B-8EC6-16251AE0B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946" y="2485175"/>
            <a:ext cx="4381500" cy="4191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0CAC418-0A2F-8A40-AFF8-3C51DB117248}"/>
              </a:ext>
            </a:extLst>
          </p:cNvPr>
          <p:cNvSpPr/>
          <p:nvPr/>
        </p:nvSpPr>
        <p:spPr>
          <a:xfrm>
            <a:off x="5332021" y="6412675"/>
            <a:ext cx="653143" cy="2590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B26DB2-4394-224D-863C-F6947B7B6F1E}"/>
              </a:ext>
            </a:extLst>
          </p:cNvPr>
          <p:cNvSpPr/>
          <p:nvPr/>
        </p:nvSpPr>
        <p:spPr>
          <a:xfrm>
            <a:off x="2196662" y="2995448"/>
            <a:ext cx="1156138" cy="1786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729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136CE-E4A8-DF4B-BE8D-FA9750C8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Questions on Basic Visualizations</a:t>
            </a:r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EAA99D98-D3C8-8F4D-8BA9-4CE71AF7E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460" y="770890"/>
            <a:ext cx="5334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334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AEC3E-D539-EDD0-FC96-583C8B326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5:</a:t>
            </a:r>
            <a:br>
              <a:rPr lang="en-US" dirty="0"/>
            </a:br>
            <a:r>
              <a:rPr lang="en-US" dirty="0"/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6BDE2-1AD0-8F31-B53F-4F111DFD0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notebook </a:t>
            </a:r>
            <a:r>
              <a:rPr lang="en-US" dirty="0" err="1"/>
              <a:t>Data_Visualization.Rmd</a:t>
            </a:r>
            <a:endParaRPr lang="en-US" dirty="0"/>
          </a:p>
          <a:p>
            <a:r>
              <a:rPr lang="en-US" dirty="0"/>
              <a:t>Explore plotting and data visualizations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0659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848BC-F236-5D05-4816-1B881FB7D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in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59546-D6C7-46B5-AADF-BDC272C4F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  <a:p>
            <a:pPr lvl="1"/>
            <a:r>
              <a:rPr lang="en-US" dirty="0"/>
              <a:t>Pearson</a:t>
            </a:r>
          </a:p>
          <a:p>
            <a:r>
              <a:rPr lang="en-US" dirty="0"/>
              <a:t>t-tests</a:t>
            </a:r>
          </a:p>
          <a:p>
            <a:pPr lvl="1"/>
            <a:r>
              <a:rPr lang="en-US" dirty="0"/>
              <a:t>Single sample</a:t>
            </a:r>
          </a:p>
          <a:p>
            <a:pPr lvl="1"/>
            <a:r>
              <a:rPr lang="en-US" dirty="0"/>
              <a:t>Independent</a:t>
            </a:r>
          </a:p>
          <a:p>
            <a:pPr lvl="1"/>
            <a:r>
              <a:rPr lang="en-US" dirty="0"/>
              <a:t>Paired</a:t>
            </a:r>
          </a:p>
        </p:txBody>
      </p:sp>
    </p:spTree>
    <p:extLst>
      <p:ext uri="{BB962C8B-B14F-4D97-AF65-F5344CB8AC3E}">
        <p14:creationId xmlns:p14="http://schemas.microsoft.com/office/powerpoint/2010/main" val="2807044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10154-EB4F-5FCB-ED07-A7EB1B2D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Posit Cloud?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5B954-3AA9-8814-97D0-5EE6F2708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Cloud based version of R Studio/Posit</a:t>
            </a:r>
          </a:p>
          <a:p>
            <a:r>
              <a:rPr lang="en-US" dirty="0"/>
              <a:t>No need to download software</a:t>
            </a:r>
          </a:p>
          <a:p>
            <a:r>
              <a:rPr lang="en-US" dirty="0"/>
              <a:t>Can share projects easily for analysis and teaching</a:t>
            </a:r>
          </a:p>
          <a:p>
            <a:r>
              <a:rPr lang="en-US" dirty="0">
                <a:hlinkClick r:id="rId2"/>
              </a:rPr>
              <a:t>https://posit.cloud/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53798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59A7E0-67FD-60F3-8D40-EF663B04B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51493C-4A97-6D32-5208-FB0EDF0E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 of how well two variables hang together</a:t>
            </a:r>
          </a:p>
          <a:p>
            <a:r>
              <a:rPr lang="en-US" dirty="0"/>
              <a:t>Range from 1 to -1 </a:t>
            </a:r>
          </a:p>
          <a:p>
            <a:r>
              <a:rPr lang="en-US" dirty="0"/>
              <a:t>1 is a perfect positive correlation</a:t>
            </a:r>
          </a:p>
          <a:p>
            <a:r>
              <a:rPr lang="en-US" dirty="0"/>
              <a:t>-1 is an inverse correlation</a:t>
            </a:r>
          </a:p>
        </p:txBody>
      </p:sp>
    </p:spTree>
    <p:extLst>
      <p:ext uri="{BB962C8B-B14F-4D97-AF65-F5344CB8AC3E}">
        <p14:creationId xmlns:p14="http://schemas.microsoft.com/office/powerpoint/2010/main" val="35790321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BD73E3-612C-EB3A-3C8F-3B14028C7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</a:p>
        </p:txBody>
      </p:sp>
      <p:pic>
        <p:nvPicPr>
          <p:cNvPr id="8" name="Picture Placeholder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22829B97-E917-3E96-96B1-2711320C51C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1610" r="11610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15390C-5015-C943-9870-CCB904B9D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Diagonal is all 1’s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Positive and negative correlations are color coded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Strength is shown in darker colors</a:t>
            </a:r>
          </a:p>
        </p:txBody>
      </p:sp>
    </p:spTree>
    <p:extLst>
      <p:ext uri="{BB962C8B-B14F-4D97-AF65-F5344CB8AC3E}">
        <p14:creationId xmlns:p14="http://schemas.microsoft.com/office/powerpoint/2010/main" val="19625616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BD73E3-612C-EB3A-3C8F-3B14028C7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  <a:br>
              <a:rPr lang="en-US" dirty="0"/>
            </a:br>
            <a:r>
              <a:rPr lang="en-US" dirty="0"/>
              <a:t>Test</a:t>
            </a:r>
          </a:p>
        </p:txBody>
      </p:sp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9D43709-02C2-CBC9-462C-B1EEBA3AF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873" y="1200150"/>
            <a:ext cx="7048500" cy="4457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DA6FC54-8208-6599-F394-84100324365F}"/>
              </a:ext>
            </a:extLst>
          </p:cNvPr>
          <p:cNvSpPr txBox="1"/>
          <p:nvPr/>
        </p:nvSpPr>
        <p:spPr>
          <a:xfrm>
            <a:off x="565150" y="2054268"/>
            <a:ext cx="29170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Cor.test</a:t>
            </a:r>
            <a:endParaRPr lang="en-US" dirty="0"/>
          </a:p>
          <a:p>
            <a:endParaRPr lang="en-US" dirty="0"/>
          </a:p>
          <a:p>
            <a:r>
              <a:rPr lang="en-US" dirty="0"/>
              <a:t>P-value shows significance</a:t>
            </a:r>
          </a:p>
          <a:p>
            <a:endParaRPr lang="en-US" dirty="0"/>
          </a:p>
          <a:p>
            <a:r>
              <a:rPr lang="en-US" dirty="0"/>
              <a:t>Correlation coefficient is shown at bottom</a:t>
            </a:r>
          </a:p>
        </p:txBody>
      </p:sp>
    </p:spTree>
    <p:extLst>
      <p:ext uri="{BB962C8B-B14F-4D97-AF65-F5344CB8AC3E}">
        <p14:creationId xmlns:p14="http://schemas.microsoft.com/office/powerpoint/2010/main" val="22988331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39C9C6B-7AF4-F020-BE29-4BAD1E4B4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7173DD-1485-A42B-5048-5C729FB0C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sample</a:t>
            </a:r>
          </a:p>
          <a:p>
            <a:pPr lvl="1"/>
            <a:r>
              <a:rPr lang="en-US" dirty="0"/>
              <a:t>Compares a sample to a known value (mu)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Independent</a:t>
            </a:r>
          </a:p>
          <a:p>
            <a:pPr lvl="1"/>
            <a:r>
              <a:rPr lang="en-US" dirty="0"/>
              <a:t>Compares two samples which are not related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Paired</a:t>
            </a:r>
          </a:p>
          <a:p>
            <a:pPr lvl="1"/>
            <a:r>
              <a:rPr lang="en-US" dirty="0"/>
              <a:t>Compares two samples which are related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7940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6CE7D4-B415-3F82-B040-3E5DC470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Sample t-test</a:t>
            </a:r>
          </a:p>
        </p:txBody>
      </p:sp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62A2B7-EF7B-47A4-DC44-15D93DD55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5400" y="1109213"/>
            <a:ext cx="6111875" cy="4125223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E93A16-4F46-9918-848D-6BC624372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Compares a vector of data against a know value (mu)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p-value indicates significance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 of vector is shown at bottom</a:t>
            </a:r>
          </a:p>
        </p:txBody>
      </p:sp>
    </p:spTree>
    <p:extLst>
      <p:ext uri="{BB962C8B-B14F-4D97-AF65-F5344CB8AC3E}">
        <p14:creationId xmlns:p14="http://schemas.microsoft.com/office/powerpoint/2010/main" val="2179463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CED50-8C44-556C-3E57-8B7298ADA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 Sample Independent t-test</a:t>
            </a:r>
          </a:p>
        </p:txBody>
      </p:sp>
      <p:pic>
        <p:nvPicPr>
          <p:cNvPr id="6" name="Content Placeholder 5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E77C92CF-7F5D-7DA7-052D-C78877578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9528" y="2680571"/>
            <a:ext cx="7840160" cy="290603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A6B4D8-5228-3020-B070-B7A073FBCF3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Compares two vectors of numeric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Determines if means are different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p-value indicates significance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Means of each group displayed at bottom</a:t>
            </a:r>
          </a:p>
        </p:txBody>
      </p:sp>
    </p:spTree>
    <p:extLst>
      <p:ext uri="{BB962C8B-B14F-4D97-AF65-F5344CB8AC3E}">
        <p14:creationId xmlns:p14="http://schemas.microsoft.com/office/powerpoint/2010/main" val="24007342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E5B1B-D856-5E69-0E2D-6BE1C8513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Paired-Samples t-test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3C8D57C-4785-91BE-2B87-53CCFE257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5400" y="1664351"/>
            <a:ext cx="6111875" cy="301494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3E8309-592E-9001-BC4C-964CF6FB87E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Compares two related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P-value indicates significance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of the differences is shown at the bottom</a:t>
            </a:r>
          </a:p>
        </p:txBody>
      </p:sp>
    </p:spTree>
    <p:extLst>
      <p:ext uri="{BB962C8B-B14F-4D97-AF65-F5344CB8AC3E}">
        <p14:creationId xmlns:p14="http://schemas.microsoft.com/office/powerpoint/2010/main" val="8608121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AEC3E-D539-EDD0-FC96-583C8B326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6:</a:t>
            </a:r>
            <a:br>
              <a:rPr lang="en-US" dirty="0"/>
            </a:br>
            <a:r>
              <a:rPr lang="en-US" dirty="0"/>
              <a:t>Data Analysis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6BDE2-1AD0-8F31-B53F-4F111DFD0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notebook </a:t>
            </a:r>
            <a:r>
              <a:rPr lang="en-US" dirty="0" err="1"/>
              <a:t>Data_Analysis.Rmd</a:t>
            </a:r>
            <a:endParaRPr lang="en-US" dirty="0"/>
          </a:p>
          <a:p>
            <a:r>
              <a:rPr lang="en-US" dirty="0"/>
              <a:t>Basic analysis techniques in R</a:t>
            </a:r>
          </a:p>
          <a:p>
            <a:pPr lvl="1"/>
            <a:r>
              <a:rPr lang="en-US" dirty="0"/>
              <a:t>Correlations</a:t>
            </a:r>
          </a:p>
          <a:p>
            <a:pPr lvl="1"/>
            <a:r>
              <a:rPr lang="en-US" dirty="0"/>
              <a:t>t-tests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3569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2FA21-C33D-4FC4-9EF0-2435CDCDCD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This concludes the Intro to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6B953D-7836-4255-98F8-86E0BC17E8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Additional materials and examples can be found in the supplemental topics folder of this repository. </a:t>
            </a:r>
          </a:p>
        </p:txBody>
      </p:sp>
    </p:spTree>
    <p:extLst>
      <p:ext uri="{BB962C8B-B14F-4D97-AF65-F5344CB8AC3E}">
        <p14:creationId xmlns:p14="http://schemas.microsoft.com/office/powerpoint/2010/main" val="3513379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F6D39A3-EA16-9901-0F0F-48BF96AFB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0" y="274320"/>
            <a:ext cx="1215540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83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7F64D-3971-9E01-4BC9-5026307E7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File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F9C6C-73E7-3245-B4A7-DF6CE1578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 Script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BE344-A4BE-AD28-EDAA-99D4294341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Basic file for saving code</a:t>
            </a:r>
          </a:p>
          <a:p>
            <a:r>
              <a:rPr lang="en-US" dirty="0"/>
              <a:t>Can add comments using `#` symbol</a:t>
            </a:r>
          </a:p>
          <a:p>
            <a:r>
              <a:rPr lang="en-US" dirty="0"/>
              <a:t>Useful for testing code snippets and work that will not be shared</a:t>
            </a:r>
          </a:p>
          <a:p>
            <a:r>
              <a:rPr lang="en-US" dirty="0"/>
              <a:t>Sections can be selected and run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D1A7AC-68F1-5419-64F2-6805AB61E5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 Markdown and Notebook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354826-C75B-7FE7-F8F3-4EC5105E854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More advanced files that allow inclusion of markdown and style elements for documentation</a:t>
            </a:r>
          </a:p>
          <a:p>
            <a:r>
              <a:rPr lang="en-US" dirty="0"/>
              <a:t>Code lives in chunks within the file</a:t>
            </a:r>
          </a:p>
          <a:p>
            <a:r>
              <a:rPr lang="en-US" dirty="0"/>
              <a:t>Better for sharing and publishing code</a:t>
            </a:r>
          </a:p>
          <a:p>
            <a:r>
              <a:rPr lang="en-US" dirty="0"/>
              <a:t>Notebooks allow a preview feature, while Markdown files are knit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7424E2-D747-FE9C-E943-3E47F50A0465}"/>
              </a:ext>
            </a:extLst>
          </p:cNvPr>
          <p:cNvSpPr txBox="1"/>
          <p:nvPr/>
        </p:nvSpPr>
        <p:spPr>
          <a:xfrm>
            <a:off x="219919" y="6227180"/>
            <a:ext cx="11736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https://stackoverflow.com/questions/43820483/difference-between-r-markdown-and-r-notebook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5234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22CDF23-E1DB-F2AE-A3BD-8A795413C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291" y="0"/>
            <a:ext cx="673593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25A05F-25EF-B272-A989-9C1B38918299}"/>
              </a:ext>
            </a:extLst>
          </p:cNvPr>
          <p:cNvSpPr txBox="1"/>
          <p:nvPr/>
        </p:nvSpPr>
        <p:spPr>
          <a:xfrm>
            <a:off x="180777" y="235131"/>
            <a:ext cx="497905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open a new file, select File from the top panel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new file from the dropdown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appropriate file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 script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 Notebook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 Markdown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open an existing file, select File from the top panel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Open File…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save a file, select File from the top panel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Save or Save as… and specify the save location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042843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Punchcard">
      <a:dk1>
        <a:srgbClr val="000000"/>
      </a:dk1>
      <a:lt1>
        <a:srgbClr val="FFFFFF"/>
      </a:lt1>
      <a:dk2>
        <a:srgbClr val="00224B"/>
      </a:dk2>
      <a:lt2>
        <a:srgbClr val="EFF0EF"/>
      </a:lt2>
      <a:accent1>
        <a:srgbClr val="00B2F3"/>
      </a:accent1>
      <a:accent2>
        <a:srgbClr val="0471CC"/>
      </a:accent2>
      <a:accent3>
        <a:srgbClr val="14BBA9"/>
      </a:accent3>
      <a:accent4>
        <a:srgbClr val="8BB93B"/>
      </a:accent4>
      <a:accent5>
        <a:srgbClr val="EC970C"/>
      </a:accent5>
      <a:accent6>
        <a:srgbClr val="F55822"/>
      </a:accent6>
      <a:hlink>
        <a:srgbClr val="008EE6"/>
      </a:hlink>
      <a:folHlink>
        <a:srgbClr val="808C8E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13189</TotalTime>
  <Words>2318</Words>
  <Application>Microsoft Macintosh PowerPoint</Application>
  <PresentationFormat>Widescreen</PresentationFormat>
  <Paragraphs>383</Paragraphs>
  <Slides>68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4" baseType="lpstr">
      <vt:lpstr>Arial</vt:lpstr>
      <vt:lpstr>Calibri</vt:lpstr>
      <vt:lpstr>Neue Haas Grotesk Text Pro</vt:lpstr>
      <vt:lpstr>Source Sans Pro</vt:lpstr>
      <vt:lpstr>Trebuchet MS</vt:lpstr>
      <vt:lpstr>PunchcardVTI</vt:lpstr>
      <vt:lpstr>INTRODUCTION TO R</vt:lpstr>
      <vt:lpstr>Topics Covered</vt:lpstr>
      <vt:lpstr>What is R?</vt:lpstr>
      <vt:lpstr>What is R Studio?</vt:lpstr>
      <vt:lpstr>PowerPoint Presentation</vt:lpstr>
      <vt:lpstr>What is Posit Cloud?</vt:lpstr>
      <vt:lpstr>PowerPoint Presentation</vt:lpstr>
      <vt:lpstr>R File Types</vt:lpstr>
      <vt:lpstr>PowerPoint Presentation</vt:lpstr>
      <vt:lpstr>R Studio Cheat sheets: https://www.rstudio.com/resources/cheatsheets/ </vt:lpstr>
      <vt:lpstr>Let’s get started!</vt:lpstr>
      <vt:lpstr>PowerPoint Presentation</vt:lpstr>
      <vt:lpstr>PowerPoint Presentation</vt:lpstr>
      <vt:lpstr>R is like a calculator</vt:lpstr>
      <vt:lpstr>PowerPoint Presentation</vt:lpstr>
      <vt:lpstr>Make a Vector</vt:lpstr>
      <vt:lpstr>PowerPoint Presentation</vt:lpstr>
      <vt:lpstr>Typing ? </vt:lpstr>
      <vt:lpstr>Create an object </vt:lpstr>
      <vt:lpstr>PowerPoint Presentation</vt:lpstr>
      <vt:lpstr>Make more vectors</vt:lpstr>
      <vt:lpstr>PowerPoint Presentation</vt:lpstr>
      <vt:lpstr>Perform Vector Calculations</vt:lpstr>
      <vt:lpstr>PowerPoint Presentation</vt:lpstr>
      <vt:lpstr>Combine Vectors </vt:lpstr>
      <vt:lpstr>PowerPoint Presentation</vt:lpstr>
      <vt:lpstr>Let's Make a Data Table!</vt:lpstr>
      <vt:lpstr>Column and Row Names</vt:lpstr>
      <vt:lpstr>PowerPoint Presentation</vt:lpstr>
      <vt:lpstr>Save your amazing work!</vt:lpstr>
      <vt:lpstr>PowerPoint Presentation</vt:lpstr>
      <vt:lpstr>Activity 1: 1_Basic_Commands.Rmd</vt:lpstr>
      <vt:lpstr>Questions?</vt:lpstr>
      <vt:lpstr>Built-in Datasets</vt:lpstr>
      <vt:lpstr>Activity 2:  Built-in Datasets</vt:lpstr>
      <vt:lpstr>Data Manipulation</vt:lpstr>
      <vt:lpstr>What is a package?</vt:lpstr>
      <vt:lpstr>Tidyverse</vt:lpstr>
      <vt:lpstr>PowerPoint Presentation</vt:lpstr>
      <vt:lpstr>PowerPoint Presentation</vt:lpstr>
      <vt:lpstr>dplyr: Transform your data</vt:lpstr>
      <vt:lpstr>Pipes!</vt:lpstr>
      <vt:lpstr>PowerPoint Presentation</vt:lpstr>
      <vt:lpstr>Activity 3:  Data Manipulation</vt:lpstr>
      <vt:lpstr>Questions?</vt:lpstr>
      <vt:lpstr>Data Import and Export</vt:lpstr>
      <vt:lpstr>Save a table as a file</vt:lpstr>
      <vt:lpstr>Read Data From Website</vt:lpstr>
      <vt:lpstr>Activity 4:  Data Import and Export</vt:lpstr>
      <vt:lpstr>Visualizations for Today</vt:lpstr>
      <vt:lpstr>ggplot2: Visualize your data </vt:lpstr>
      <vt:lpstr>ggplot2: Visualize your data </vt:lpstr>
      <vt:lpstr>Aesthetic mapping options  </vt:lpstr>
      <vt:lpstr>ggplot2:Faceting</vt:lpstr>
      <vt:lpstr>tidr:gather</vt:lpstr>
      <vt:lpstr>Saving your beautiful graph!</vt:lpstr>
      <vt:lpstr>Questions on Basic Visualizations</vt:lpstr>
      <vt:lpstr>Activity 5: Data Visualization</vt:lpstr>
      <vt:lpstr>Data Analysis in R</vt:lpstr>
      <vt:lpstr>Correlation</vt:lpstr>
      <vt:lpstr>Correlation</vt:lpstr>
      <vt:lpstr>Correlation Test</vt:lpstr>
      <vt:lpstr>t-tests</vt:lpstr>
      <vt:lpstr>One Sample t-test</vt:lpstr>
      <vt:lpstr>Two Sample Independent t-test</vt:lpstr>
      <vt:lpstr>Paired-Samples t-test</vt:lpstr>
      <vt:lpstr>Activity 6: Data Analysis in R</vt:lpstr>
      <vt:lpstr>This concludes the Intro to 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</dc:title>
  <dc:creator>Danny Lumian</dc:creator>
  <cp:lastModifiedBy>Danny Lumian</cp:lastModifiedBy>
  <cp:revision>65</cp:revision>
  <dcterms:created xsi:type="dcterms:W3CDTF">2022-08-24T14:58:18Z</dcterms:created>
  <dcterms:modified xsi:type="dcterms:W3CDTF">2023-01-23T19:51:42Z</dcterms:modified>
</cp:coreProperties>
</file>